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23"/>
  </p:notesMasterIdLst>
  <p:sldIdLst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98" y="8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406462" cy="454752"/>
          </a:xfrm>
          <a:prstGeom prst="rect">
            <a:avLst/>
          </a:prstGeom>
        </p:spPr>
        <p:txBody>
          <a:bodyPr vert="horz" lIns="80010" tIns="40005" rIns="80010" bIns="40005" rtlCol="0" anchor="ctr"/>
          <a:lstStyle>
            <a:lvl1pPr algn="l">
              <a:defRPr sz="11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145626" y="0"/>
            <a:ext cx="2406462" cy="454752"/>
          </a:xfrm>
          <a:prstGeom prst="rect">
            <a:avLst/>
          </a:prstGeom>
        </p:spPr>
        <p:txBody>
          <a:bodyPr vert="horz" lIns="80010" tIns="40005" rIns="80010" bIns="40005" rtlCol="0" anchor="ctr"/>
          <a:lstStyle>
            <a:lvl1pPr algn="r">
              <a:defRPr sz="11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145626" y="0"/>
            <a:ext cx="2406462" cy="454752"/>
          </a:xfrm>
          <a:prstGeom prst="rect">
            <a:avLst/>
          </a:prstGeom>
        </p:spPr>
        <p:txBody>
          <a:bodyPr vert="horz" lIns="80010" tIns="40005" rIns="80010" bIns="40005" rtlCol="0" anchor="ctr"/>
          <a:lstStyle>
            <a:lvl1pPr algn="r">
              <a:defRPr sz="11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555337" y="4361842"/>
            <a:ext cx="4442698" cy="3568779"/>
          </a:xfrm>
          <a:prstGeom prst="rect">
            <a:avLst/>
          </a:prstGeom>
        </p:spPr>
        <p:txBody>
          <a:bodyPr vert="horz" lIns="80010" tIns="40005" rIns="80010" bIns="40005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08816"/>
            <a:ext cx="2406462" cy="454751"/>
          </a:xfrm>
          <a:prstGeom prst="rect">
            <a:avLst/>
          </a:prstGeom>
        </p:spPr>
        <p:txBody>
          <a:bodyPr vert="horz" lIns="80010" tIns="40005" rIns="80010" bIns="40005" rtlCol="0" anchor="b"/>
          <a:lstStyle>
            <a:lvl1pPr algn="l">
              <a:defRPr sz="11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145626" y="8608816"/>
            <a:ext cx="2406462" cy="454751"/>
          </a:xfrm>
          <a:prstGeom prst="rect">
            <a:avLst/>
          </a:prstGeom>
        </p:spPr>
        <p:txBody>
          <a:bodyPr vert="horz" lIns="80010" tIns="40005" rIns="80010" bIns="40005" rtlCol="0" anchor="b"/>
          <a:lstStyle>
            <a:lvl1pPr algn="r">
              <a:defRPr sz="11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958967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14797546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sz="110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в заявлении для получения заключения необходимо также указать информацию о согласовании с Федеральной службой безопасности Российской Федерации участия иностранных граждан и (или) иностранных организаций, а также российских организаций, участниками (учредителями) которых являются иностранные граждане и (или) иностранные организации, в научной и (или) научно-технической деятельности и экспериментальных разработках по направлениям научной и (или) научно-технической деятельности и экспериментальных разработок, включенным в перечень, предусмотренный абзацем третьим пункта 4 статьи 16 Федерального закона «О науке и государственной научно-технической политике», в порядке, предусмотренном абзацем четвертым пункта 4 статьи 16 Федерального закона «О науке и государственной научно-технической политике».</a:t>
            </a:r>
            <a:endParaRPr/>
          </a:p>
        </p:txBody>
      </p:sp>
      <p:sp>
        <p:nvSpPr>
          <p:cNvPr id="36509571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233982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0957561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Электронные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образовательные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ресурсы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(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приложение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№ 1) и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учебные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издания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(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приложение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№ 2)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получили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положительную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экспертную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оценку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ФГБУ «ФИОКО»,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соответствуют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требованиям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,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предъявляемым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к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контрольным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измерительным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материалам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ВПР,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требованиям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федеральных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государственных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образовательных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стандартов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и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федеральных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образовательных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программ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.</a:t>
            </a:r>
            <a:endParaRPr dirty="0"/>
          </a:p>
          <a:p>
            <a:pPr>
              <a:defRPr/>
            </a:pP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Рекомендованны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для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использования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в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образовательном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процессе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в 2025/2026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учебном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 </a:t>
            </a:r>
            <a:r>
              <a:rPr sz="1100" dirty="0" err="1">
                <a:solidFill>
                  <a:srgbClr val="3C4052"/>
                </a:solidFill>
                <a:latin typeface="Roboto"/>
                <a:ea typeface="Roboto"/>
                <a:cs typeface="Roboto"/>
              </a:rPr>
              <a:t>году</a:t>
            </a:r>
            <a:r>
              <a:rPr sz="1100" dirty="0">
                <a:solidFill>
                  <a:srgbClr val="3C4052"/>
                </a:solidFill>
                <a:latin typeface="Roboto"/>
                <a:ea typeface="Roboto"/>
                <a:cs typeface="Roboto"/>
              </a:rPr>
              <a:t>. </a:t>
            </a:r>
            <a:endParaRPr dirty="0"/>
          </a:p>
        </p:txBody>
      </p:sp>
      <p:sp>
        <p:nvSpPr>
          <p:cNvPr id="195219169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 bwMode="auto"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 bwMode="auto"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 bwMode="auto"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 bwMode="auto"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6BD76F1A-E329-4B38-B6D9-11CA7DCE48D7}" type="slidenum">
              <a:r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80F16913-F86B-4573-9BCB-01A0C2C0C736}" type="slidenum">
              <a:r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E5420055-5F13-46AE-BB1C-7E4C19E6FF5F}" type="slidenum">
              <a:r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6C632154-0078-4CBB-9C74-8B786261AA07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0F8065FD-A3EA-495D-93DC-1E9FA145C020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 bwMode="auto"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86F2583D-A434-4352-A380-CD719F75DDCD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B0307FAF-675B-477E-9E00-6D6D38A066C1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3A89F86B-1FB1-419A-8989-78CF87050478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767900A9-91C1-4A85-AF63-A25FF7D72688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875064F8-862B-48BF-94F9-F88A52D299D2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031C9672-FFB6-42F6-A86B-394C264E0009}" type="slidenum">
              <a:r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 bwMode="auto"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 bwMode="auto"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 bwMode="auto"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 bwMode="auto"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 bwMode="auto"/>
        <p:txBody>
          <a:bodyPr/>
          <a:lstStyle/>
          <a:p>
            <a:pPr>
              <a:defRPr/>
            </a:pPr>
            <a:fld id="{5DBDA35C-0C71-4113-BC09-AF3FED3ED5DF}" type="slidenum">
              <a:r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subTitle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subTitle"/>
          </p:nvPr>
        </p:nvSpPr>
        <p:spPr bwMode="auto"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/>
          </p:nvPr>
        </p:nvSpPr>
        <p:spPr bwMode="auto"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/>
          </p:nvPr>
        </p:nvSpPr>
        <p:spPr bwMode="auto"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6"/>
          <p:cNvSpPr>
            <a:spLocks noGrp="1"/>
          </p:cNvSpPr>
          <p:nvPr>
            <p:ph/>
          </p:nvPr>
        </p:nvSpPr>
        <p:spPr bwMode="auto"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7"/>
          <p:cNvSpPr>
            <a:spLocks noGrp="1"/>
          </p:cNvSpPr>
          <p:nvPr>
            <p:ph/>
          </p:nvPr>
        </p:nvSpPr>
        <p:spPr bwMode="auto"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 bwMode="auto"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 bwMode="auto"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 bwMode="auto"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 bwMode="auto"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 bwMode="auto"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5"/>
          <p:cNvSpPr/>
          <p:nvPr/>
        </p:nvSpPr>
        <p:spPr bwMode="auto">
          <a:xfrm>
            <a:off x="8030880" y="447840"/>
            <a:ext cx="3732120" cy="595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21040"/>
            <a:ext cx="10972079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9" name="PlaceHolder 2"/>
          <p:cNvSpPr>
            <a:spLocks noGrp="1"/>
          </p:cNvSpPr>
          <p:nvPr>
            <p:ph type="ftr" idx="4"/>
          </p:nvPr>
        </p:nvSpPr>
        <p:spPr bwMode="auto"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90" name="PlaceHolder 3"/>
          <p:cNvSpPr>
            <a:spLocks noGrp="1"/>
          </p:cNvSpPr>
          <p:nvPr>
            <p:ph type="sldNum" idx="5"/>
          </p:nvPr>
        </p:nvSpPr>
        <p:spPr bwMode="auto"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  <a:defRPr/>
            </a:pPr>
            <a:fld id="{F4EC067E-1347-486D-92DF-D89E00A994AF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dt" idx="6"/>
          </p:nvPr>
        </p:nvSpPr>
        <p:spPr bwMode="auto"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" name="Прямоугольник 1"/>
          <p:cNvSpPr/>
          <p:nvPr/>
        </p:nvSpPr>
        <p:spPr bwMode="auto">
          <a:xfrm>
            <a:off x="0" y="0"/>
            <a:ext cx="5915880" cy="6855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pic>
        <p:nvPicPr>
          <p:cNvPr id="130" name="Рисунок 6"/>
          <p:cNvPicPr/>
          <p:nvPr/>
        </p:nvPicPr>
        <p:blipFill>
          <a:blip r:embed="rId14"/>
          <a:stretch/>
        </p:blipFill>
        <p:spPr bwMode="auto">
          <a:xfrm>
            <a:off x="6680880" y="1198440"/>
            <a:ext cx="4812120" cy="4458600"/>
          </a:xfrm>
          <a:prstGeom prst="rect">
            <a:avLst/>
          </a:prstGeom>
          <a:ln w="0">
            <a:noFill/>
          </a:ln>
        </p:spPr>
      </p:pic>
      <p:sp>
        <p:nvSpPr>
          <p:cNvPr id="131" name="PlaceHolder 1"/>
          <p:cNvSpPr>
            <a:spLocks noGrp="1"/>
          </p:cNvSpPr>
          <p:nvPr>
            <p:ph type="title"/>
          </p:nvPr>
        </p:nvSpPr>
        <p:spPr bwMode="auto"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obrnadzor.tatarstan.ru/departament-informiruet.htm?pub_id=4926822" TargetMode="Externa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obrnadzor.tatarstan.ru/departament-informiruet.htm?pub_id=4919670" TargetMode="Externa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obrnadzor.tatarstan.ru/informatsionnie-pisma.htm?pub_id=4948266" TargetMode="Externa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brnadzor.tatarstan.ru/departament-informiruet.htm?pub_id=492252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brnadzor.tatarstan.ru/departament-informiruet.htm?pub_id=4932226" TargetMode="Externa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obrnadzor.tatarstan.ru/informatsionnie-pisma.htm?pub_id=4947634" TargetMode="Externa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obrnadzor.tatarstan.ru/informatsionnie-pisma.htm?pub_id=4883649" TargetMode="Externa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" name="Текст 9"/>
          <p:cNvSpPr/>
          <p:nvPr/>
        </p:nvSpPr>
        <p:spPr bwMode="auto">
          <a:xfrm>
            <a:off x="8100000" y="4644000"/>
            <a:ext cx="3804840" cy="97487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Calibri"/>
                <a:ea typeface="DejaVu Sans"/>
              </a:rPr>
              <a:t>Захарова Светлана Николаевна, заместитель министра-руководитель департамента надзора и контроля в сфере образования МОиН РТ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Прямоугольник 169"/>
          <p:cNvSpPr/>
          <p:nvPr/>
        </p:nvSpPr>
        <p:spPr bwMode="auto">
          <a:xfrm>
            <a:off x="7920000" y="360000"/>
            <a:ext cx="3957480" cy="41396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1" name="PlaceHolder 1"/>
          <p:cNvSpPr>
            <a:spLocks noGrp="1"/>
          </p:cNvSpPr>
          <p:nvPr>
            <p:ph type="title"/>
          </p:nvPr>
        </p:nvSpPr>
        <p:spPr bwMode="auto">
          <a:xfrm>
            <a:off x="900000" y="1260000"/>
            <a:ext cx="8637480" cy="3183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  <a:defRPr/>
            </a:pPr>
            <a:r>
              <a:rPr lang="ru-RU" sz="3200" b="1" i="0" u="none" strike="noStrike" cap="none" spc="0">
                <a:solidFill>
                  <a:schemeClr val="accent1"/>
                </a:solidFill>
                <a:latin typeface="Calibri Light"/>
                <a:ea typeface="Calibri Light"/>
                <a:cs typeface="Calibri Light"/>
              </a:rPr>
              <a:t>Обзор основных изменений законодательства в сфере образования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Прямоугольник 2"/>
          <p:cNvSpPr/>
          <p:nvPr/>
        </p:nvSpPr>
        <p:spPr bwMode="auto">
          <a:xfrm>
            <a:off x="0" y="900000"/>
            <a:ext cx="6117480" cy="1774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1883424638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371113" y="177260"/>
            <a:ext cx="466767" cy="597492"/>
          </a:xfrm>
          <a:prstGeom prst="rect">
            <a:avLst/>
          </a:prstGeom>
        </p:spPr>
      </p:pic>
      <p:pic>
        <p:nvPicPr>
          <p:cNvPr id="1035150973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416620" y="-35586"/>
            <a:ext cx="954491" cy="8961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4465995" name="Прямоугольник 48"/>
          <p:cNvSpPr/>
          <p:nvPr/>
        </p:nvSpPr>
        <p:spPr bwMode="auto">
          <a:xfrm>
            <a:off x="0" y="180000"/>
            <a:ext cx="12198240" cy="781837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748851489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400" b="1" i="0" u="none" strike="noStrike" cap="none" spc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О перечне документов для организации обучения на дому и порядке их выдачи</a:t>
            </a:r>
            <a:endParaRPr lang="ru-RU" sz="22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1299404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21668298" name="Прямоугольник 51"/>
          <p:cNvSpPr/>
          <p:nvPr/>
        </p:nvSpPr>
        <p:spPr bwMode="auto">
          <a:xfrm>
            <a:off x="509631" y="3792719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460352697" name="Прямоугольник 52"/>
          <p:cNvSpPr/>
          <p:nvPr/>
        </p:nvSpPr>
        <p:spPr bwMode="auto">
          <a:xfrm>
            <a:off x="894340" y="3790679"/>
            <a:ext cx="11164078" cy="19191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Основания для организации обучения на дому:</a:t>
            </a:r>
          </a:p>
          <a:p>
            <a:pPr marL="305908" indent="-305908">
              <a:buFont typeface="Arial"/>
              <a:buChar char="–"/>
              <a:defRPr/>
            </a:pPr>
            <a:r>
              <a:rPr lang="ru-RU" sz="2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обращение в письменной форме родителей (законных представителей)</a:t>
            </a:r>
          </a:p>
          <a:p>
            <a:pPr>
              <a:defRPr/>
            </a:pPr>
            <a:endParaRPr sz="20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 marL="305908" indent="-305908">
              <a:buFont typeface="Arial"/>
              <a:buChar char="–"/>
              <a:defRPr/>
            </a:pPr>
            <a:r>
              <a:rPr lang="ru-RU" sz="2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медицинское заключение, выданное в порядке, установленном приказом Минздрава России от 14.09.2020 № 972н о наличии у ребенка заболевания, включенного в перечень заболеваний</a:t>
            </a:r>
            <a:endParaRPr sz="20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05741222" name="Рамка 1505741221"/>
          <p:cNvSpPr/>
          <p:nvPr/>
        </p:nvSpPr>
        <p:spPr bwMode="auto">
          <a:xfrm rot="21597575">
            <a:off x="-1058" y="966094"/>
            <a:ext cx="12190320" cy="2462909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31186718" name="TextBox 1731186717"/>
          <p:cNvSpPr txBox="1"/>
          <p:nvPr/>
        </p:nvSpPr>
        <p:spPr bwMode="auto">
          <a:xfrm>
            <a:off x="193914" y="1268976"/>
            <a:ext cx="11815157" cy="11890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Разъяснения Минпросвещения РФ о перечне документов для организации обучения на дому и порядке их выдачи, с учетом медицинской справки о наличии у ребенка заболевания, дающего право на обучение по образовательным программам на дому, и по результатам проведенного психолого-медико-педагогического обследования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54715644" name="TextBox 1554715643"/>
          <p:cNvSpPr txBox="1"/>
          <p:nvPr/>
        </p:nvSpPr>
        <p:spPr bwMode="auto">
          <a:xfrm>
            <a:off x="283429" y="2728109"/>
            <a:ext cx="10065010" cy="5489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2000" u="sng">
                <a:hlinkClick r:id="rId2" tooltip="https://obrnadzor.tatarstan.ru/departament-informiruet.htm?pub_id=4926822"/>
              </a:rPr>
              <a:t>https://obrnadzor.tatarstan.ru/departament-informiruet.htm?pub_id=4926822</a:t>
            </a:r>
            <a:endParaRPr sz="2000"/>
          </a:p>
          <a:p>
            <a:pPr algn="l">
              <a:defRPr/>
            </a:pPr>
            <a:endParaRPr/>
          </a:p>
        </p:txBody>
      </p:sp>
      <p:sp>
        <p:nvSpPr>
          <p:cNvPr id="1309072445" name="TextBox 1309072444"/>
          <p:cNvSpPr txBox="1"/>
          <p:nvPr/>
        </p:nvSpPr>
        <p:spPr bwMode="auto">
          <a:xfrm>
            <a:off x="509631" y="5757059"/>
            <a:ext cx="11502682" cy="5794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600"/>
              <a:t>Если ребенок не может посещать образовательные организации, то в пакет документов для организации его обучения на дому также включается заключение ПМПК с рекомендациями о создании специальных условий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4597610" name="Прямоугольник 48"/>
          <p:cNvSpPr/>
          <p:nvPr/>
        </p:nvSpPr>
        <p:spPr bwMode="auto">
          <a:xfrm>
            <a:off x="0" y="180000"/>
            <a:ext cx="12198240" cy="781837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279415681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400" b="1" i="0" u="none" strike="noStrike" cap="none" spc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О примерных штатных нормативах численности работников общеобразовательных организаций, реализующих адаптированные программы</a:t>
            </a:r>
            <a:endParaRPr lang="ru-RU" sz="22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0029923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06283180" name="Прямоугольник 51"/>
          <p:cNvSpPr/>
          <p:nvPr/>
        </p:nvSpPr>
        <p:spPr bwMode="auto">
          <a:xfrm>
            <a:off x="310328" y="3092400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430816148" name="Прямоугольник 52"/>
          <p:cNvSpPr/>
          <p:nvPr/>
        </p:nvSpPr>
        <p:spPr bwMode="auto">
          <a:xfrm>
            <a:off x="813731" y="3002099"/>
            <a:ext cx="11135638" cy="22239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Примерными штатными нормативами в зависимости от численности обучающихся </a:t>
            </a:r>
          </a:p>
          <a:p>
            <a:pPr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 других условий определено количество должностей работников:</a:t>
            </a:r>
            <a:endParaRPr lang="ru-RU" sz="2000" b="1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endParaRPr lang="ru-RU" sz="2000" b="1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 marL="305908" indent="-305908">
              <a:buFont typeface="Arial"/>
              <a:buChar char="–"/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административно-управленческого персонала</a:t>
            </a:r>
            <a:endParaRPr lang="ru-RU" sz="2000" b="1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 marL="305908" indent="-305908">
              <a:buFont typeface="Arial"/>
              <a:buChar char="–"/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учебно-вспомогательного персонала</a:t>
            </a:r>
            <a:endParaRPr lang="ru-RU" sz="2000" b="1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 marL="305908" indent="-305908">
              <a:buFont typeface="Arial"/>
              <a:buChar char="–"/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педагогических работников</a:t>
            </a:r>
            <a:endParaRPr lang="ru-RU" sz="2000" b="1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 marL="305908" indent="-305908">
              <a:lnSpc>
                <a:spcPct val="100000"/>
              </a:lnSpc>
              <a:buFont typeface="Arial"/>
              <a:buChar char="–"/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общеотраслевых должностей служащих и профессий рабочих</a:t>
            </a:r>
            <a:endParaRPr lang="ru-RU" sz="2000" b="1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3177764" name="Рамка 1663177763"/>
          <p:cNvSpPr/>
          <p:nvPr/>
        </p:nvSpPr>
        <p:spPr bwMode="auto">
          <a:xfrm rot="21597575">
            <a:off x="-1436" y="966094"/>
            <a:ext cx="12190320" cy="1377780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34337306" name="TextBox 1634337305"/>
          <p:cNvSpPr txBox="1"/>
          <p:nvPr/>
        </p:nvSpPr>
        <p:spPr bwMode="auto">
          <a:xfrm>
            <a:off x="169042" y="1128903"/>
            <a:ext cx="11796436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Письмо Министерства просвещения РФ от 15.01.2026 № АВ-64/07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69562659" name="TextBox 1269562658"/>
          <p:cNvSpPr txBox="1"/>
          <p:nvPr/>
        </p:nvSpPr>
        <p:spPr bwMode="auto">
          <a:xfrm>
            <a:off x="786861" y="2880000"/>
            <a:ext cx="11184698" cy="244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81954744" name="TextBox 681954743"/>
          <p:cNvSpPr txBox="1"/>
          <p:nvPr/>
        </p:nvSpPr>
        <p:spPr bwMode="auto">
          <a:xfrm>
            <a:off x="224753" y="1607520"/>
            <a:ext cx="9470009" cy="4880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600" u="sng">
                <a:hlinkClick r:id="rId2" tooltip="https://obrnadzor.tatarstan.ru/departament-informiruet.htm?pub_id=4919670"/>
              </a:rPr>
              <a:t>https://obrnadzor.tatarstan.ru/departament-informiruet.htm?pub_id=4919670</a:t>
            </a:r>
            <a:endParaRPr/>
          </a:p>
          <a:p>
            <a:pPr algn="l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398807" name="Прямоугольник 48"/>
          <p:cNvSpPr/>
          <p:nvPr/>
        </p:nvSpPr>
        <p:spPr bwMode="auto">
          <a:xfrm>
            <a:off x="0" y="180000"/>
            <a:ext cx="12198240" cy="1024632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549227817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800" b="1" i="0" u="none" strike="noStrike" cap="none" spc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Об обучении обучающихся с ОВЗ и инвалидов</a:t>
            </a:r>
            <a:endParaRPr lang="ru-RU" sz="26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647405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24799160" name="Рамка 2124799159"/>
          <p:cNvSpPr/>
          <p:nvPr/>
        </p:nvSpPr>
        <p:spPr bwMode="auto">
          <a:xfrm rot="21597575">
            <a:off x="-893" y="1966752"/>
            <a:ext cx="12190320" cy="2553838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31991146" name="TextBox 2131991145"/>
          <p:cNvSpPr txBox="1"/>
          <p:nvPr/>
        </p:nvSpPr>
        <p:spPr bwMode="auto">
          <a:xfrm>
            <a:off x="178062" y="2296440"/>
            <a:ext cx="11981696" cy="11890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Разъяснения по вопросу организации качественного доступного образования обучающихся с ограниченными возможностями здоровья, с инвалидностью, оказания им психолого-педагогической помощи в необходимом объеме, обеспечения доступности посещения групп продленного дня; организации групп психологической взаимоподдержки семей силами родительских объединений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24388822" name="TextBox 624388821"/>
          <p:cNvSpPr txBox="1"/>
          <p:nvPr/>
        </p:nvSpPr>
        <p:spPr bwMode="auto">
          <a:xfrm>
            <a:off x="178062" y="3919365"/>
            <a:ext cx="9477929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en-US" sz="1600" b="0" i="0" u="sng" strike="noStrike" cap="none" spc="0">
                <a:latin typeface="Arial"/>
                <a:ea typeface="Arial"/>
                <a:cs typeface="Arial"/>
                <a:hlinkClick r:id="rId2" tooltip="https://obrnadzor.tatarstan.ru/informatsionnie-pisma.htm?pub_id=4948266"/>
              </a:rPr>
              <a:t>https://obrnadzor.tatarstan.ru/informatsionnie-pisma.htm?pub_id=4948266</a:t>
            </a:r>
            <a:r>
              <a:rPr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2759229" name="Прямоугольник 1122759228"/>
          <p:cNvSpPr/>
          <p:nvPr/>
        </p:nvSpPr>
        <p:spPr bwMode="auto">
          <a:xfrm>
            <a:off x="7920000" y="360000"/>
            <a:ext cx="3957480" cy="41396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62352690" name="PlaceHolder 1"/>
          <p:cNvSpPr>
            <a:spLocks noGrp="1"/>
          </p:cNvSpPr>
          <p:nvPr>
            <p:ph type="title"/>
          </p:nvPr>
        </p:nvSpPr>
        <p:spPr bwMode="auto">
          <a:xfrm>
            <a:off x="2067279" y="1437426"/>
            <a:ext cx="8637480" cy="3183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  <a:defRPr/>
            </a:pPr>
            <a:r>
              <a:rPr lang="ru-RU" sz="4000" b="1" strike="noStrike" spc="0">
                <a:solidFill>
                  <a:schemeClr val="accent1"/>
                </a:solidFill>
                <a:latin typeface="Calibri Light"/>
              </a:rPr>
              <a:t>Индикаторы риска нарушения требований в сфере образования</a:t>
            </a:r>
            <a:endParaRPr lang="ru-RU" sz="32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0703514" name="Прямоугольник 2"/>
          <p:cNvSpPr/>
          <p:nvPr/>
        </p:nvSpPr>
        <p:spPr bwMode="auto">
          <a:xfrm>
            <a:off x="0" y="900000"/>
            <a:ext cx="6117480" cy="1774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578408330" name="Прямоугольник 1578408329"/>
          <p:cNvSpPr/>
          <p:nvPr/>
        </p:nvSpPr>
        <p:spPr bwMode="auto">
          <a:xfrm>
            <a:off x="7462205" y="4388970"/>
            <a:ext cx="4510367" cy="2119779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" name="Прямоугольник 48"/>
          <p:cNvSpPr/>
          <p:nvPr/>
        </p:nvSpPr>
        <p:spPr bwMode="auto">
          <a:xfrm>
            <a:off x="0" y="180000"/>
            <a:ext cx="12198240" cy="2508840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74" name="Текст 14"/>
          <p:cNvSpPr/>
          <p:nvPr/>
        </p:nvSpPr>
        <p:spPr bwMode="auto">
          <a:xfrm>
            <a:off x="214200" y="542160"/>
            <a:ext cx="11738880" cy="161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600" b="1" strike="noStrike" spc="-1">
                <a:solidFill>
                  <a:srgbClr val="FFFFFF"/>
                </a:solidFill>
                <a:latin typeface="Calibri"/>
                <a:ea typeface="DejaVu Sans"/>
              </a:rPr>
              <a:t>Приказ Рособрнадзора от 04.10.2021 № 1336 </a:t>
            </a:r>
            <a:endParaRPr lang="ru-RU" sz="2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600" b="1" strike="noStrike" spc="-1">
                <a:solidFill>
                  <a:srgbClr val="FFFFFF"/>
                </a:solidFill>
                <a:latin typeface="Calibri"/>
                <a:ea typeface="DejaVu Sans"/>
              </a:rPr>
              <a:t>«Об утверждении перечня индикаторов риска нарушения обязательных требований, используемых при осуществлении федерального государственного контроля (надзора) в сфере образования»</a:t>
            </a:r>
            <a:endParaRPr lang="ru-RU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Прямоугольник 50"/>
          <p:cNvSpPr/>
          <p:nvPr/>
        </p:nvSpPr>
        <p:spPr bwMode="auto">
          <a:xfrm>
            <a:off x="2299680" y="3093120"/>
            <a:ext cx="322200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6" name="Прямоугольник 51"/>
          <p:cNvSpPr/>
          <p:nvPr/>
        </p:nvSpPr>
        <p:spPr bwMode="auto">
          <a:xfrm>
            <a:off x="720000" y="3204720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77" name="Прямоугольник 52"/>
          <p:cNvSpPr/>
          <p:nvPr/>
        </p:nvSpPr>
        <p:spPr bwMode="auto">
          <a:xfrm>
            <a:off x="2118600" y="3060000"/>
            <a:ext cx="7727760" cy="362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При срабатывании индикатора риска 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проводится внеплановая проверка!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 bwMode="auto">
          <a:xfrm>
            <a:off x="180000" y="185040"/>
            <a:ext cx="5529960" cy="53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  <a:defRPr/>
            </a:pPr>
            <a:r>
              <a:rPr lang="ru-RU" sz="3200" b="1" strike="noStrike" spc="-1">
                <a:solidFill>
                  <a:schemeClr val="accent1"/>
                </a:solidFill>
                <a:latin typeface="Calibri Light"/>
              </a:rPr>
              <a:t>Индикаторы риска 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Прямоугольник 3"/>
          <p:cNvSpPr/>
          <p:nvPr/>
        </p:nvSpPr>
        <p:spPr bwMode="auto">
          <a:xfrm>
            <a:off x="2299680" y="3093120"/>
            <a:ext cx="322200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0" name="Прямоугольник 5"/>
          <p:cNvSpPr/>
          <p:nvPr/>
        </p:nvSpPr>
        <p:spPr bwMode="auto">
          <a:xfrm>
            <a:off x="1260000" y="1440000"/>
            <a:ext cx="6193440" cy="262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Непредоставление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сведений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в ФИС ФРДО</a:t>
            </a:r>
            <a:endParaRPr lang="ru-RU" sz="2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1" name="Рисунок 180"/>
          <p:cNvPicPr/>
          <p:nvPr/>
        </p:nvPicPr>
        <p:blipFill>
          <a:blip r:embed="rId2"/>
          <a:stretch/>
        </p:blipFill>
        <p:spPr bwMode="auto">
          <a:xfrm>
            <a:off x="348840" y="1260000"/>
            <a:ext cx="731160" cy="767879"/>
          </a:xfrm>
          <a:prstGeom prst="rect">
            <a:avLst/>
          </a:prstGeom>
          <a:ln w="0">
            <a:noFill/>
          </a:ln>
        </p:spPr>
      </p:pic>
      <p:pic>
        <p:nvPicPr>
          <p:cNvPr id="182" name="Рисунок 181"/>
          <p:cNvPicPr/>
          <p:nvPr/>
        </p:nvPicPr>
        <p:blipFill>
          <a:blip r:embed="rId2"/>
          <a:stretch/>
        </p:blipFill>
        <p:spPr bwMode="auto">
          <a:xfrm>
            <a:off x="348840" y="2880000"/>
            <a:ext cx="731160" cy="767879"/>
          </a:xfrm>
          <a:prstGeom prst="rect">
            <a:avLst/>
          </a:prstGeom>
          <a:ln w="0">
            <a:noFill/>
          </a:ln>
        </p:spPr>
      </p:pic>
      <p:sp>
        <p:nvSpPr>
          <p:cNvPr id="183" name="Прямоугольник 1"/>
          <p:cNvSpPr/>
          <p:nvPr/>
        </p:nvSpPr>
        <p:spPr bwMode="auto">
          <a:xfrm>
            <a:off x="1260000" y="2700000"/>
            <a:ext cx="10335600" cy="341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Отсутствие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доступа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к 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открытым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и 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общедоступным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информационным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2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ресурсам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содержащим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информацию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о 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деятельности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2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образовательной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организации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</a:t>
            </a:r>
            <a:r>
              <a:rPr lang="en-US" sz="26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сайт</a:t>
            </a:r>
            <a:r>
              <a:rPr lang="en-US" sz="2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ru-RU" sz="2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4" name="Рисунок 183"/>
          <p:cNvPicPr/>
          <p:nvPr/>
        </p:nvPicPr>
        <p:blipFill>
          <a:blip r:embed="rId2"/>
          <a:stretch/>
        </p:blipFill>
        <p:spPr bwMode="auto">
          <a:xfrm>
            <a:off x="360000" y="4500000"/>
            <a:ext cx="731160" cy="767879"/>
          </a:xfrm>
          <a:prstGeom prst="rect">
            <a:avLst/>
          </a:prstGeom>
          <a:ln w="0">
            <a:noFill/>
          </a:ln>
        </p:spPr>
      </p:pic>
      <p:sp>
        <p:nvSpPr>
          <p:cNvPr id="185" name="Прямоугольник 6"/>
          <p:cNvSpPr/>
          <p:nvPr/>
        </p:nvSpPr>
        <p:spPr bwMode="auto">
          <a:xfrm>
            <a:off x="1343520" y="4500000"/>
            <a:ext cx="9096480" cy="310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Более 25% обучающихся не выполнили 50% и более заданий </a:t>
            </a:r>
            <a:endParaRPr lang="ru-RU" sz="2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диагностической работы в ходе проведения </a:t>
            </a:r>
            <a:endParaRPr lang="ru-RU" sz="2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600" b="1" strike="noStrike" spc="-1">
                <a:solidFill>
                  <a:srgbClr val="000000"/>
                </a:solidFill>
                <a:latin typeface="Calibri"/>
                <a:ea typeface="DejaVu Sans"/>
              </a:rPr>
              <a:t>аккредитационной экспертизы  </a:t>
            </a:r>
            <a:endParaRPr lang="ru-RU" sz="2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 bwMode="auto">
          <a:xfrm>
            <a:off x="180000" y="185040"/>
            <a:ext cx="5529960" cy="53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  <a:defRPr/>
            </a:pPr>
            <a:r>
              <a:rPr lang="ru-RU" sz="3200" b="1" strike="noStrike" spc="-1">
                <a:solidFill>
                  <a:schemeClr val="accent1"/>
                </a:solidFill>
                <a:latin typeface="Calibri Light"/>
              </a:rPr>
              <a:t>Индикаторы риска 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Прямоугольник 4"/>
          <p:cNvSpPr/>
          <p:nvPr/>
        </p:nvSpPr>
        <p:spPr bwMode="auto">
          <a:xfrm>
            <a:off x="2299680" y="3093120"/>
            <a:ext cx="322200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graphicFrame>
        <p:nvGraphicFramePr>
          <p:cNvPr id="188" name="Таблица 187"/>
          <p:cNvGraphicFramePr>
            <a:graphicFrameLocks/>
          </p:cNvGraphicFramePr>
          <p:nvPr/>
        </p:nvGraphicFramePr>
        <p:xfrm>
          <a:off x="748080" y="1113480"/>
          <a:ext cx="10771560" cy="8952480"/>
        </p:xfrm>
        <a:graphic>
          <a:graphicData uri="http://schemas.openxmlformats.org/drawingml/2006/table">
            <a:tbl>
              <a:tblPr/>
              <a:tblGrid>
                <a:gridCol w="5281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6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ОГЭ</a:t>
                      </a:r>
                    </a:p>
                  </a:txBody>
                  <a:tcPr marL="36000" marR="36000">
                    <a:lnL w="7200" algn="ctr">
                      <a:solidFill>
                        <a:srgbClr val="000000"/>
                      </a:solidFill>
                    </a:lnL>
                    <a:lnR w="7200" algn="ctr">
                      <a:solidFill>
                        <a:srgbClr val="000000"/>
                      </a:solidFill>
                    </a:lnR>
                    <a:lnT w="7200" algn="ctr">
                      <a:solidFill>
                        <a:srgbClr val="000000"/>
                      </a:solidFill>
                    </a:lnT>
                    <a:lnB w="72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ЕГЭ, ГВЭ</a:t>
                      </a:r>
                    </a:p>
                  </a:txBody>
                  <a:tcPr marL="36000" marR="36000">
                    <a:lnL w="7200" algn="ctr">
                      <a:solidFill>
                        <a:srgbClr val="000000"/>
                      </a:solidFill>
                    </a:lnL>
                    <a:lnR w="7200" algn="ctr">
                      <a:solidFill>
                        <a:srgbClr val="000000"/>
                      </a:solidFill>
                    </a:lnR>
                    <a:lnT w="7200" algn="ctr">
                      <a:solidFill>
                        <a:srgbClr val="000000"/>
                      </a:solidFill>
                    </a:lnT>
                    <a:lnB w="7200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560">
                <a:tc>
                  <a:txBody>
                    <a:bodyPr/>
                    <a:lstStyle/>
                    <a:p>
                      <a:pPr marL="1116000" algn="just">
                        <a:defRPr/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936000" algn="just"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в школе </a:t>
                      </a:r>
                      <a:r>
                        <a:rPr lang="ru-RU" sz="2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10%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и более выпускников, не набравших минимального количества первичных баллов ОГЭ по одному из обязательных учебных предметов</a:t>
                      </a:r>
                    </a:p>
                    <a:p>
                      <a:pPr marL="1116000" algn="just">
                        <a:defRPr/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 algn="ctr">
                      <a:solidFill>
                        <a:srgbClr val="000000"/>
                      </a:solidFill>
                    </a:lnL>
                    <a:lnR w="7200" algn="ctr">
                      <a:solidFill>
                        <a:srgbClr val="000000"/>
                      </a:solidFill>
                    </a:lnR>
                    <a:lnT w="7200" algn="ctr">
                      <a:solidFill>
                        <a:srgbClr val="000000"/>
                      </a:solidFill>
                    </a:lnT>
                    <a:lnB w="72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80000" algn="just">
                        <a:defRPr/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1044000" algn="just"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в школе </a:t>
                      </a:r>
                      <a:r>
                        <a:rPr lang="ru-RU" sz="2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10%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и более выпускников, не набравших минимального количества первичных баллов по одному из обязательных учебных предметов ЕГЭ (или при сдаче ГВЭ, получивших отметку ниже удовлетворительной)</a:t>
                      </a:r>
                    </a:p>
                  </a:txBody>
                  <a:tcPr marL="36000" marR="36000">
                    <a:lnL w="7200" algn="ctr">
                      <a:solidFill>
                        <a:srgbClr val="000000"/>
                      </a:solidFill>
                    </a:lnL>
                    <a:lnR w="7200" algn="ctr">
                      <a:solidFill>
                        <a:srgbClr val="000000"/>
                      </a:solidFill>
                    </a:lnR>
                    <a:lnT w="7200" algn="ctr">
                      <a:solidFill>
                        <a:srgbClr val="000000"/>
                      </a:solidFill>
                    </a:lnT>
                    <a:lnB w="7200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560">
                <a:tc>
                  <a:txBody>
                    <a:bodyPr/>
                    <a:lstStyle/>
                    <a:p>
                      <a:pPr marL="936000" algn="just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в школе </a:t>
                      </a:r>
                      <a:r>
                        <a:rPr lang="ru-RU" sz="2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20%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и более выпускников, получивших неудовлетворительный результат ("незачет") по итоговому собеседованию по русскому языку в основную или дополнительные даты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  <a:ea typeface="Tahoma"/>
                      </a:endParaRPr>
                    </a:p>
                    <a:p>
                      <a:pPr marL="936000" algn="just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  <a:ea typeface="Tahoma"/>
                      </a:endParaRPr>
                    </a:p>
                  </a:txBody>
                  <a:tcPr marL="36000" marR="36000">
                    <a:lnL w="7200" algn="ctr">
                      <a:solidFill>
                        <a:srgbClr val="000000"/>
                      </a:solidFill>
                    </a:lnL>
                    <a:lnR w="7200" algn="ctr">
                      <a:solidFill>
                        <a:srgbClr val="000000"/>
                      </a:solidFill>
                    </a:lnR>
                    <a:lnT w="7200" algn="ctr">
                      <a:solidFill>
                        <a:srgbClr val="000000"/>
                      </a:solidFill>
                    </a:lnT>
                    <a:lnB w="72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44000" algn="just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в школе </a:t>
                      </a:r>
                      <a:r>
                        <a:rPr lang="ru-RU" sz="2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20%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и более выпускников, получивших неудовлетворительный результат ("незачет") по итоговому сочинению (изложению) в основную или дополнительные даты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  <a:ea typeface="Tahoma"/>
                      </a:endParaRPr>
                    </a:p>
                  </a:txBody>
                  <a:tcPr marL="36000" marR="36000">
                    <a:lnL w="7200" algn="ctr">
                      <a:solidFill>
                        <a:srgbClr val="000000"/>
                      </a:solidFill>
                    </a:lnL>
                    <a:lnR w="7200" algn="ctr">
                      <a:solidFill>
                        <a:srgbClr val="000000"/>
                      </a:solidFill>
                    </a:lnR>
                    <a:lnT w="7200" algn="ctr">
                      <a:solidFill>
                        <a:srgbClr val="000000"/>
                      </a:solidFill>
                    </a:lnT>
                    <a:lnB w="7200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9" name="Рисунок 188"/>
          <p:cNvPicPr/>
          <p:nvPr/>
        </p:nvPicPr>
        <p:blipFill>
          <a:blip r:embed="rId2"/>
          <a:stretch/>
        </p:blipFill>
        <p:spPr bwMode="auto">
          <a:xfrm>
            <a:off x="900000" y="2160000"/>
            <a:ext cx="731160" cy="767879"/>
          </a:xfrm>
          <a:prstGeom prst="rect">
            <a:avLst/>
          </a:prstGeom>
          <a:ln w="0">
            <a:noFill/>
          </a:ln>
        </p:spPr>
      </p:pic>
      <p:pic>
        <p:nvPicPr>
          <p:cNvPr id="190" name="Рисунок 189"/>
          <p:cNvPicPr/>
          <p:nvPr/>
        </p:nvPicPr>
        <p:blipFill>
          <a:blip r:embed="rId2"/>
          <a:stretch/>
        </p:blipFill>
        <p:spPr bwMode="auto">
          <a:xfrm>
            <a:off x="6288840" y="2160000"/>
            <a:ext cx="731160" cy="767879"/>
          </a:xfrm>
          <a:prstGeom prst="rect">
            <a:avLst/>
          </a:prstGeom>
          <a:ln w="0">
            <a:noFill/>
          </a:ln>
        </p:spPr>
      </p:pic>
      <p:pic>
        <p:nvPicPr>
          <p:cNvPr id="191" name="Рисунок 190"/>
          <p:cNvPicPr/>
          <p:nvPr/>
        </p:nvPicPr>
        <p:blipFill>
          <a:blip r:embed="rId2"/>
          <a:stretch/>
        </p:blipFill>
        <p:spPr bwMode="auto">
          <a:xfrm>
            <a:off x="900000" y="4500000"/>
            <a:ext cx="731160" cy="767879"/>
          </a:xfrm>
          <a:prstGeom prst="rect">
            <a:avLst/>
          </a:prstGeom>
          <a:ln w="0">
            <a:noFill/>
          </a:ln>
        </p:spPr>
      </p:pic>
      <p:pic>
        <p:nvPicPr>
          <p:cNvPr id="192" name="Рисунок 191"/>
          <p:cNvPicPr/>
          <p:nvPr/>
        </p:nvPicPr>
        <p:blipFill>
          <a:blip r:embed="rId2"/>
          <a:stretch/>
        </p:blipFill>
        <p:spPr bwMode="auto">
          <a:xfrm>
            <a:off x="6288840" y="4500000"/>
            <a:ext cx="731160" cy="767879"/>
          </a:xfrm>
          <a:prstGeom prst="rect">
            <a:avLst/>
          </a:prstGeom>
          <a:ln w="0">
            <a:noFill/>
          </a:ln>
        </p:spPr>
      </p:pic>
      <p:sp>
        <p:nvSpPr>
          <p:cNvPr id="193" name="TextBox 192"/>
          <p:cNvSpPr txBox="1"/>
          <p:nvPr/>
        </p:nvSpPr>
        <p:spPr bwMode="auto">
          <a:xfrm>
            <a:off x="2805293" y="6480000"/>
            <a:ext cx="113400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 Мониторинг в 2026 году будет проводиться по всем этапам ГИА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" name="Прямоугольник 53"/>
          <p:cNvSpPr/>
          <p:nvPr/>
        </p:nvSpPr>
        <p:spPr bwMode="auto">
          <a:xfrm>
            <a:off x="0" y="182520"/>
            <a:ext cx="12198240" cy="1437480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95" name="Текст 15"/>
          <p:cNvSpPr/>
          <p:nvPr/>
        </p:nvSpPr>
        <p:spPr bwMode="auto">
          <a:xfrm>
            <a:off x="321120" y="362160"/>
            <a:ext cx="11738880" cy="107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 январе 2026 года проведен мониторинг 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по результатам итогового сочинения выпускников 11 класса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Прямоугольник 54"/>
          <p:cNvSpPr/>
          <p:nvPr/>
        </p:nvSpPr>
        <p:spPr bwMode="auto">
          <a:xfrm>
            <a:off x="2299680" y="3093120"/>
            <a:ext cx="322200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7" name="Прямоугольник 56"/>
          <p:cNvSpPr/>
          <p:nvPr/>
        </p:nvSpPr>
        <p:spPr bwMode="auto">
          <a:xfrm>
            <a:off x="940680" y="1980000"/>
            <a:ext cx="10272960" cy="32605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В 33 школах часть выпускников получили «незачет» (менее 10%)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Прямоугольник 8"/>
          <p:cNvSpPr/>
          <p:nvPr/>
        </p:nvSpPr>
        <p:spPr bwMode="auto">
          <a:xfrm>
            <a:off x="1106280" y="4479480"/>
            <a:ext cx="9873720" cy="32605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В 1 школе из двух выпускников один получил «незачет» (50%)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Стрелка вниз 198"/>
          <p:cNvSpPr/>
          <p:nvPr/>
        </p:nvSpPr>
        <p:spPr bwMode="auto">
          <a:xfrm>
            <a:off x="5220000" y="2520000"/>
            <a:ext cx="900000" cy="540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4"/>
          <p:cNvSpPr txBox="1"/>
          <p:nvPr/>
        </p:nvSpPr>
        <p:spPr bwMode="auto">
          <a:xfrm>
            <a:off x="2299680" y="3093120"/>
            <a:ext cx="6840000" cy="72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77500" lnSpcReduction="10000"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4200" b="1" strike="noStrike" spc="-1">
                <a:solidFill>
                  <a:schemeClr val="accent1"/>
                </a:solidFill>
                <a:latin typeface="Calibri Light"/>
              </a:rPr>
              <a:t>Объявлено предостережение </a:t>
            </a:r>
            <a:r>
              <a:rPr sz="3200"/>
              <a:t/>
            </a:r>
            <a:br>
              <a:rPr sz="3200"/>
            </a:br>
            <a:r>
              <a:rPr lang="ru-RU" sz="3200" b="0" strike="noStrike" spc="-1">
                <a:solidFill>
                  <a:srgbClr val="0B0C0C"/>
                </a:solidFill>
                <a:latin typeface="Calibri Light"/>
              </a:rPr>
              <a:t>(профилактическая мера)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Стрелка вниз 200"/>
          <p:cNvSpPr/>
          <p:nvPr/>
        </p:nvSpPr>
        <p:spPr bwMode="auto">
          <a:xfrm>
            <a:off x="4135955" y="5040000"/>
            <a:ext cx="900000" cy="540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5"/>
          <p:cNvSpPr txBox="1"/>
          <p:nvPr/>
        </p:nvSpPr>
        <p:spPr bwMode="auto">
          <a:xfrm>
            <a:off x="805955" y="5533308"/>
            <a:ext cx="7560000" cy="90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66500" lnSpcReduction="10000"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6600" b="1" strike="noStrike" spc="-1">
                <a:solidFill>
                  <a:schemeClr val="accent1"/>
                </a:solidFill>
                <a:latin typeface="Calibri Light"/>
              </a:rPr>
              <a:t>Внеплановая выездная проверка</a:t>
            </a:r>
            <a:r>
              <a:rPr lang="ru-RU" sz="4200" b="1" strike="noStrike" spc="-1">
                <a:solidFill>
                  <a:schemeClr val="accent1"/>
                </a:solidFill>
                <a:latin typeface="Calibri Light"/>
              </a:rPr>
              <a:t> </a:t>
            </a:r>
            <a:r>
              <a:rPr sz="3200"/>
              <a:t/>
            </a:r>
            <a:br>
              <a:rPr sz="3200"/>
            </a:br>
            <a:r>
              <a:rPr lang="ru-RU" sz="4200" b="0" strike="noStrike" spc="-1">
                <a:solidFill>
                  <a:srgbClr val="0B0C0C"/>
                </a:solidFill>
                <a:latin typeface="Calibri Light"/>
              </a:rPr>
              <a:t>(по согласованию с прокуратурой)</a:t>
            </a:r>
            <a:endParaRPr lang="ru-RU" sz="4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7821935" name="Стрелка вниз 747821934"/>
          <p:cNvSpPr/>
          <p:nvPr/>
        </p:nvSpPr>
        <p:spPr bwMode="auto">
          <a:xfrm rot="16199969">
            <a:off x="7497426" y="5614740"/>
            <a:ext cx="450000" cy="540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3618442" name="TextBox 1343618441"/>
          <p:cNvSpPr txBox="1"/>
          <p:nvPr/>
        </p:nvSpPr>
        <p:spPr bwMode="auto">
          <a:xfrm>
            <a:off x="8190587" y="5658970"/>
            <a:ext cx="3517678" cy="6404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800"/>
              <a:t>выявлены нарушения, </a:t>
            </a:r>
          </a:p>
          <a:p>
            <a:pPr>
              <a:defRPr/>
            </a:pPr>
            <a:r>
              <a:rPr sz="1800"/>
              <a:t>выдано предписание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6379926" name="Прямоугольник 53"/>
          <p:cNvSpPr/>
          <p:nvPr/>
        </p:nvSpPr>
        <p:spPr bwMode="auto">
          <a:xfrm>
            <a:off x="0" y="182520"/>
            <a:ext cx="12198240" cy="1797480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805357010" name="Текст 15"/>
          <p:cNvSpPr/>
          <p:nvPr/>
        </p:nvSpPr>
        <p:spPr bwMode="auto">
          <a:xfrm>
            <a:off x="321120" y="362160"/>
            <a:ext cx="11738880" cy="107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3200" b="1" strike="noStrike" spc="0">
                <a:solidFill>
                  <a:srgbClr val="FFFFFF"/>
                </a:solidFill>
                <a:latin typeface="Calibri"/>
                <a:ea typeface="DejaVu Sans"/>
              </a:rPr>
              <a:t>В феврале 2026 года проведен мониторинг </a:t>
            </a:r>
            <a:endParaRPr lang="ru-RU" sz="32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3200" b="1" strike="noStrike" spc="0">
                <a:solidFill>
                  <a:srgbClr val="FFFFFF"/>
                </a:solidFill>
                <a:latin typeface="Calibri"/>
                <a:ea typeface="DejaVu Sans"/>
              </a:rPr>
              <a:t>по результатам итогового сочинения выпускников 11 класса (доп.сроки 04.02.2026)</a:t>
            </a:r>
            <a:endParaRPr lang="ru-RU" sz="32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2272276" name="Прямоугольник 54"/>
          <p:cNvSpPr/>
          <p:nvPr/>
        </p:nvSpPr>
        <p:spPr bwMode="auto">
          <a:xfrm>
            <a:off x="2299680" y="411624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35792414" name="Прямоугольник 56"/>
          <p:cNvSpPr/>
          <p:nvPr/>
        </p:nvSpPr>
        <p:spPr bwMode="auto">
          <a:xfrm>
            <a:off x="940680" y="1980000"/>
            <a:ext cx="10113122" cy="36869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endParaRPr lang="ru-RU" sz="28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800" b="1" strike="noStrike" spc="0">
                <a:solidFill>
                  <a:srgbClr val="000000"/>
                </a:solidFill>
                <a:latin typeface="Calibri"/>
                <a:ea typeface="DejaVu Sans"/>
              </a:rPr>
              <a:t>В 2 школах часть выпускников получили «незачет» (менее 10%)</a:t>
            </a:r>
          </a:p>
          <a:p>
            <a:pPr>
              <a:lnSpc>
                <a:spcPct val="100000"/>
              </a:lnSpc>
              <a:defRPr/>
            </a:pPr>
            <a:endParaRPr lang="ru-RU" sz="20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ru-RU" sz="20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0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b="1" strike="noStrike" spc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ru-RU" sz="20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3234568" name="Стрелка вниз 723234567"/>
          <p:cNvSpPr/>
          <p:nvPr/>
        </p:nvSpPr>
        <p:spPr bwMode="auto">
          <a:xfrm>
            <a:off x="5220000" y="3340139"/>
            <a:ext cx="900000" cy="540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8075229" name="PlaceHolder 4"/>
          <p:cNvSpPr txBox="1"/>
          <p:nvPr/>
        </p:nvSpPr>
        <p:spPr bwMode="auto">
          <a:xfrm>
            <a:off x="2299680" y="4116240"/>
            <a:ext cx="6840000" cy="72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77500" lnSpcReduction="10000"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4200" b="1" strike="noStrike" spc="0">
                <a:solidFill>
                  <a:schemeClr val="accent1"/>
                </a:solidFill>
                <a:latin typeface="Calibri Light"/>
              </a:rPr>
              <a:t>Объявлено предостережение </a:t>
            </a:r>
            <a:r>
              <a:rPr sz="3200"/>
              <a:t/>
            </a:r>
            <a:br>
              <a:rPr sz="3200"/>
            </a:br>
            <a:r>
              <a:rPr lang="ru-RU" sz="3200" b="0" strike="noStrike" spc="0">
                <a:solidFill>
                  <a:srgbClr val="0B0C0C"/>
                </a:solidFill>
                <a:latin typeface="Calibri Light"/>
              </a:rPr>
              <a:t>(профилактическая мера)</a:t>
            </a:r>
            <a:endParaRPr lang="ru-RU" sz="3200" b="0" strike="noStrike" spc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 bwMode="auto">
          <a:xfrm>
            <a:off x="299520" y="1095840"/>
            <a:ext cx="5277960" cy="34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  <a:defRPr/>
            </a:pPr>
            <a:r>
              <a:rPr sz="3600"/>
              <a:t/>
            </a:r>
            <a:br>
              <a:rPr sz="3600"/>
            </a:br>
            <a:r>
              <a:rPr sz="3600"/>
              <a:t/>
            </a:r>
            <a:br>
              <a:rPr sz="3600"/>
            </a:br>
            <a:r>
              <a:rPr sz="3600"/>
              <a:t/>
            </a:r>
            <a:br>
              <a:rPr sz="3600"/>
            </a:br>
            <a:r>
              <a:rPr sz="3600"/>
              <a:t/>
            </a:r>
            <a:br>
              <a:rPr sz="3600"/>
            </a:br>
            <a:r>
              <a:rPr sz="3600"/>
              <a:t/>
            </a:r>
            <a:br>
              <a:rPr sz="3600"/>
            </a:br>
            <a:r>
              <a:rPr sz="3600"/>
              <a:t/>
            </a:r>
            <a:br>
              <a:rPr sz="3600"/>
            </a:br>
            <a:r>
              <a:rPr sz="3600"/>
              <a:t/>
            </a:r>
            <a:br>
              <a:rPr sz="3600"/>
            </a:br>
            <a:r>
              <a:rPr sz="3600"/>
              <a:t/>
            </a:r>
            <a:br>
              <a:rPr sz="3600"/>
            </a:br>
            <a:r>
              <a:rPr lang="ru-RU" sz="3600" b="1" strike="noStrike" spc="-1">
                <a:solidFill>
                  <a:srgbClr val="FFFFFF"/>
                </a:solidFill>
                <a:latin typeface="Calibri Light"/>
              </a:rPr>
              <a:t>СПАСИБО ЗА ВНИМАНИЕ!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  <a:defRPr/>
            </a:pPr>
            <a:r>
              <a:rPr sz="3600"/>
              <a:t/>
            </a:r>
            <a:br>
              <a:rPr sz="3600"/>
            </a:br>
            <a:r>
              <a:rPr lang="ru-RU" sz="3600" b="1" strike="noStrike" spc="-1">
                <a:solidFill>
                  <a:srgbClr val="FFFFFF"/>
                </a:solidFill>
                <a:latin typeface="Calibri Light"/>
              </a:rPr>
              <a:t>ИГЪТИБАРЫГЫЗ ӨЧЕН РӘХМӘТ!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Прямоугольник 203"/>
          <p:cNvSpPr/>
          <p:nvPr/>
        </p:nvSpPr>
        <p:spPr bwMode="auto">
          <a:xfrm>
            <a:off x="5940000" y="0"/>
            <a:ext cx="6249600" cy="68554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5" name="Прямоугольник 9"/>
          <p:cNvSpPr/>
          <p:nvPr/>
        </p:nvSpPr>
        <p:spPr bwMode="auto">
          <a:xfrm>
            <a:off x="7099053" y="1232640"/>
            <a:ext cx="3665160" cy="40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100" b="0" strike="noStrike" spc="-1">
                <a:solidFill>
                  <a:srgbClr val="000000"/>
                </a:solidFill>
                <a:latin typeface="Arial"/>
                <a:ea typeface="DejaVu Sans"/>
              </a:rPr>
              <a:t>https://obrnadzor.tatarstan.ru/</a:t>
            </a:r>
            <a:endParaRPr lang="ru-RU" sz="21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6" name="Рисунок 2"/>
          <p:cNvPicPr/>
          <p:nvPr/>
        </p:nvPicPr>
        <p:blipFill>
          <a:blip r:embed="rId2"/>
          <a:srcRect l="15713" t="13960" r="19230" b="15997"/>
          <a:stretch/>
        </p:blipFill>
        <p:spPr bwMode="auto">
          <a:xfrm>
            <a:off x="7230633" y="1914147"/>
            <a:ext cx="3402000" cy="2058480"/>
          </a:xfrm>
          <a:prstGeom prst="rect">
            <a:avLst/>
          </a:prstGeom>
          <a:ln w="0">
            <a:noFill/>
          </a:ln>
          <a:effectLst>
            <a:outerShdw dist="101823" dir="2700000" rotWithShape="0">
              <a:srgbClr val="DEEBF7"/>
            </a:outerShdw>
          </a:effectLst>
        </p:spPr>
      </p:pic>
      <p:pic>
        <p:nvPicPr>
          <p:cNvPr id="207" name="Рисунок 3"/>
          <p:cNvPicPr/>
          <p:nvPr/>
        </p:nvPicPr>
        <p:blipFill>
          <a:blip r:embed="rId3"/>
          <a:stretch/>
        </p:blipFill>
        <p:spPr bwMode="auto">
          <a:xfrm>
            <a:off x="8143560" y="4538062"/>
            <a:ext cx="1842480" cy="1842480"/>
          </a:xfrm>
          <a:prstGeom prst="rect">
            <a:avLst/>
          </a:prstGeom>
          <a:ln w="0">
            <a:noFill/>
          </a:ln>
          <a:effectLst>
            <a:outerShdw dist="101823" dir="2700000" rotWithShape="0">
              <a:srgbClr val="DEEBF7"/>
            </a:outerShdw>
          </a:effectLst>
        </p:spPr>
      </p:pic>
      <p:sp>
        <p:nvSpPr>
          <p:cNvPr id="208" name="Прямоугольник 13"/>
          <p:cNvSpPr/>
          <p:nvPr/>
        </p:nvSpPr>
        <p:spPr bwMode="auto">
          <a:xfrm>
            <a:off x="6920640" y="4069069"/>
            <a:ext cx="4288320" cy="40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100" b="0" strike="noStrike" spc="-1">
                <a:solidFill>
                  <a:srgbClr val="000000"/>
                </a:solidFill>
                <a:latin typeface="Arial"/>
                <a:ea typeface="DejaVu Sans"/>
              </a:rPr>
              <a:t>https://vk.com/obrnadzor_tatarstan</a:t>
            </a:r>
            <a:endParaRPr lang="ru-RU" sz="21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92636043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371113" y="177260"/>
            <a:ext cx="466767" cy="597492"/>
          </a:xfrm>
          <a:prstGeom prst="rect">
            <a:avLst/>
          </a:prstGeom>
        </p:spPr>
      </p:pic>
      <p:pic>
        <p:nvPicPr>
          <p:cNvPr id="535670770" name="Рисунок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416620" y="-35586"/>
            <a:ext cx="954491" cy="8961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5945363" name="Прямоугольник 48"/>
          <p:cNvSpPr/>
          <p:nvPr/>
        </p:nvSpPr>
        <p:spPr bwMode="auto">
          <a:xfrm>
            <a:off x="0" y="180000"/>
            <a:ext cx="12198240" cy="781837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820053385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800" b="1" strike="noStrike" spc="0">
                <a:solidFill>
                  <a:srgbClr val="FFFFFF"/>
                </a:solidFill>
                <a:latin typeface="Calibri"/>
                <a:ea typeface="DejaVu Sans"/>
              </a:rPr>
              <a:t>О внесении изменений в федеральный перечень учебников</a:t>
            </a:r>
            <a:endParaRPr lang="ru-RU" sz="26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8616956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22639539" name="Прямоугольник 51"/>
          <p:cNvSpPr/>
          <p:nvPr/>
        </p:nvSpPr>
        <p:spPr bwMode="auto">
          <a:xfrm>
            <a:off x="169042" y="3002099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984207188" name="Прямоугольник 52"/>
          <p:cNvSpPr/>
          <p:nvPr/>
        </p:nvSpPr>
        <p:spPr bwMode="auto">
          <a:xfrm>
            <a:off x="668168" y="3002099"/>
            <a:ext cx="11128798" cy="15533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strike="noStrike" spc="0">
                <a:solidFill>
                  <a:srgbClr val="000000"/>
                </a:solidFill>
                <a:latin typeface="Arial"/>
              </a:rPr>
              <a:t>Включены 113 новых учебников и учебных пособий</a:t>
            </a:r>
          </a:p>
          <a:p>
            <a:pPr>
              <a:lnSpc>
                <a:spcPct val="100000"/>
              </a:lnSpc>
              <a:defRPr/>
            </a:pPr>
            <a:endParaRPr lang="ru-RU" sz="2000" b="1" strike="noStrike" spc="0">
              <a:solidFill>
                <a:srgbClr val="000000"/>
              </a:solidFill>
              <a:latin typeface="Arial"/>
            </a:endParaRPr>
          </a:p>
          <a:p>
            <a:pPr marL="239821" indent="-239821">
              <a:buFont typeface="Arial"/>
              <a:buChar char="–"/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Государственный (татарский) язык Республики Татарстан: Татар теле</a:t>
            </a:r>
            <a:r>
              <a:rPr lang="ru-RU" sz="1400" b="0" strike="noStrike" spc="0">
                <a:solidFill>
                  <a:srgbClr val="000000"/>
                </a:solidFill>
                <a:latin typeface="Arial"/>
              </a:rPr>
              <a:t>, </a:t>
            </a:r>
            <a:r>
              <a:rPr lang="ru-RU"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Бахтиев Р.Ф., Аюпова А.Р.,Гаппасова Р.Ч. и др.</a:t>
            </a:r>
          </a:p>
          <a:p>
            <a:pPr marL="239821" marR="0" indent="-2398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Родной (татарский) язык: Туган тел (татар теле), Шакурова М.М., Гиниятуллина Л.М., Хисамов О.Р.</a:t>
            </a:r>
          </a:p>
          <a:p>
            <a:pPr marL="239821" indent="-239821">
              <a:buFont typeface="Arial"/>
              <a:buChar char="–"/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Государственный (татарский) язык Республики Татарстан: Татар теле, Хайдарова Р.З., Ахметзянова Г.М.</a:t>
            </a:r>
            <a:endParaRPr/>
          </a:p>
          <a:p>
            <a:pPr marL="239821" marR="0" indent="-2398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–"/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История нашего края. Республика Татарстан, Фахрутдинова Р.Р., Гибатдинова М.М.; под редакцией Салихова Р.Р.</a:t>
            </a:r>
            <a:endParaRPr lang="ru-RU" sz="14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41670688" name="Рамка 1341670687"/>
          <p:cNvSpPr/>
          <p:nvPr/>
        </p:nvSpPr>
        <p:spPr bwMode="auto">
          <a:xfrm rot="21597575">
            <a:off x="-1410" y="966094"/>
            <a:ext cx="12190320" cy="1452550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74674944" name="TextBox 1474674943"/>
          <p:cNvSpPr txBox="1"/>
          <p:nvPr/>
        </p:nvSpPr>
        <p:spPr bwMode="auto">
          <a:xfrm>
            <a:off x="169042" y="1256559"/>
            <a:ext cx="11773757" cy="6404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Приказом Минпросвещения РФ от 18.12.2025 № 973 внесены изменения в приложение № 1 к приказу Минпросвещения РФ от 26.06.2025 № 495</a:t>
            </a:r>
            <a:r>
              <a:rPr sz="1800"/>
              <a:t> </a:t>
            </a: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«Об утверждении федерального перечня учебников...»</a:t>
            </a:r>
            <a:endParaRPr sz="1800"/>
          </a:p>
        </p:txBody>
      </p:sp>
      <p:sp>
        <p:nvSpPr>
          <p:cNvPr id="2095409467" name="TextBox 2095409466"/>
          <p:cNvSpPr txBox="1"/>
          <p:nvPr/>
        </p:nvSpPr>
        <p:spPr bwMode="auto">
          <a:xfrm>
            <a:off x="786861" y="2880000"/>
            <a:ext cx="11184698" cy="244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13504475" name="TextBox 613504474"/>
          <p:cNvSpPr txBox="1"/>
          <p:nvPr/>
        </p:nvSpPr>
        <p:spPr bwMode="auto">
          <a:xfrm>
            <a:off x="9908823" y="1896999"/>
            <a:ext cx="2123739" cy="42098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400" b="1" strike="noStrike" spc="0">
                <a:solidFill>
                  <a:schemeClr val="accent1"/>
                </a:solidFill>
                <a:latin typeface="Calibri Light"/>
              </a:rPr>
              <a:t>с 15.02.2026</a:t>
            </a:r>
            <a:endParaRPr lang="ru-RU" sz="32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8074267" name="Прямоугольник 52"/>
          <p:cNvSpPr/>
          <p:nvPr/>
        </p:nvSpPr>
        <p:spPr bwMode="auto">
          <a:xfrm>
            <a:off x="668168" y="4925776"/>
            <a:ext cx="11159038" cy="9437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Учебники и учебные пособия по медиаграмотности и медиабезопасности, семье, секретам финансовой грамотности, математике технологического прорыва, введению в искусственный интеллект, облачным технологиям, выбору профессии, здоровьесбережению, медицине, агрохимии, основам экономики, социологии и политологии, основам военно-морской подготовки, беспилотным летательным аппаратам  и другие.</a:t>
            </a:r>
            <a:endParaRPr lang="ru-RU" sz="14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3757591" name="Прямоугольник 48"/>
          <p:cNvSpPr/>
          <p:nvPr/>
        </p:nvSpPr>
        <p:spPr bwMode="auto">
          <a:xfrm>
            <a:off x="0" y="180000"/>
            <a:ext cx="12198240" cy="781837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508470521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800" b="1" strike="noStrike" spc="0">
                <a:solidFill>
                  <a:srgbClr val="FFFFFF"/>
                </a:solidFill>
                <a:latin typeface="Calibri"/>
                <a:ea typeface="DejaVu Sans"/>
              </a:rPr>
              <a:t>О международном сотрудничестве</a:t>
            </a:r>
            <a:endParaRPr lang="ru-RU" sz="26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1257860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73763375" name="Прямоугольник 51"/>
          <p:cNvSpPr/>
          <p:nvPr/>
        </p:nvSpPr>
        <p:spPr bwMode="auto">
          <a:xfrm>
            <a:off x="310328" y="3092400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102361768" name="Прямоугольник 52"/>
          <p:cNvSpPr/>
          <p:nvPr/>
        </p:nvSpPr>
        <p:spPr bwMode="auto">
          <a:xfrm>
            <a:off x="813731" y="3002099"/>
            <a:ext cx="11130958" cy="10047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Заключение договоров по вопросам образования с иностранными организациями и гражданами осуществляется </a:t>
            </a:r>
            <a:r>
              <a:rPr lang="ru-RU" sz="2000" b="1" i="0" u="sng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только при наличии заключения Министерства просвещения Российской Федерации</a:t>
            </a:r>
            <a:endParaRPr lang="ru-RU" sz="2000" b="1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2680612" name="Рамка 1852680611"/>
          <p:cNvSpPr/>
          <p:nvPr/>
        </p:nvSpPr>
        <p:spPr bwMode="auto">
          <a:xfrm rot="21597575">
            <a:off x="-1306" y="966094"/>
            <a:ext cx="12190320" cy="1751373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44409380" name="TextBox 844409379"/>
          <p:cNvSpPr txBox="1"/>
          <p:nvPr/>
        </p:nvSpPr>
        <p:spPr bwMode="auto">
          <a:xfrm>
            <a:off x="169042" y="1128903"/>
            <a:ext cx="11789957" cy="11890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Постановление Правительства РФ от 04.12.2025 № 1985 «О внесении изменений в постановление Правительства РФ от 13.04.2022 № 645 «Об утверждении Правил подготовки и получения заключений в целях заключения образовательными организациями договоров по вопросам образования с иностранными организациями и гражданами»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87463726" name="TextBox 887463725"/>
          <p:cNvSpPr txBox="1"/>
          <p:nvPr/>
        </p:nvSpPr>
        <p:spPr bwMode="auto">
          <a:xfrm>
            <a:off x="786861" y="2880000"/>
            <a:ext cx="11184698" cy="244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78167503" name="TextBox 678167502"/>
          <p:cNvSpPr txBox="1"/>
          <p:nvPr/>
        </p:nvSpPr>
        <p:spPr bwMode="auto">
          <a:xfrm>
            <a:off x="9841700" y="2214499"/>
            <a:ext cx="2125539" cy="42098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400" b="1" strike="noStrike" spc="0">
                <a:solidFill>
                  <a:schemeClr val="accent1"/>
                </a:solidFill>
                <a:latin typeface="Calibri Light"/>
              </a:rPr>
              <a:t>с 01.03.2026</a:t>
            </a:r>
            <a:endParaRPr lang="ru-RU" sz="32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2564571" name="Рисунок 422564570"/>
          <p:cNvPicPr/>
          <p:nvPr/>
        </p:nvPicPr>
        <p:blipFill>
          <a:blip r:embed="rId3"/>
          <a:stretch/>
        </p:blipFill>
        <p:spPr bwMode="auto">
          <a:xfrm>
            <a:off x="226559" y="4630735"/>
            <a:ext cx="731159" cy="767878"/>
          </a:xfrm>
          <a:prstGeom prst="rect">
            <a:avLst/>
          </a:prstGeom>
          <a:ln w="0">
            <a:noFill/>
          </a:ln>
        </p:spPr>
      </p:pic>
      <p:sp>
        <p:nvSpPr>
          <p:cNvPr id="1008346485" name="Прямоугольник 52"/>
          <p:cNvSpPr/>
          <p:nvPr/>
        </p:nvSpPr>
        <p:spPr bwMode="auto">
          <a:xfrm>
            <a:off x="1067280" y="4710996"/>
            <a:ext cx="10269702" cy="6999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strike="noStrike" spc="0">
                <a:solidFill>
                  <a:srgbClr val="000000"/>
                </a:solidFill>
                <a:latin typeface="Arial"/>
              </a:rPr>
              <a:t>Без договора и заключения Министерства просвещения РФ международное сотрудничество с любыми странами осуществляться не может!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5526497" name="Прямоугольник 48"/>
          <p:cNvSpPr/>
          <p:nvPr/>
        </p:nvSpPr>
        <p:spPr bwMode="auto">
          <a:xfrm>
            <a:off x="0" y="180000"/>
            <a:ext cx="12198240" cy="781837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861364081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800" b="1" strike="noStrike" spc="0">
                <a:solidFill>
                  <a:srgbClr val="FFFFFF"/>
                </a:solidFill>
                <a:latin typeface="Calibri"/>
                <a:ea typeface="DejaVu Sans"/>
              </a:rPr>
              <a:t>О продлении срока действия порядка приема на обучение</a:t>
            </a:r>
            <a:endParaRPr lang="ru-RU" sz="22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0318787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9536555" name="Прямоугольник 51"/>
          <p:cNvSpPr/>
          <p:nvPr/>
        </p:nvSpPr>
        <p:spPr bwMode="auto">
          <a:xfrm>
            <a:off x="482761" y="3291359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576580684" name="Прямоугольник 52"/>
          <p:cNvSpPr/>
          <p:nvPr/>
        </p:nvSpPr>
        <p:spPr bwMode="auto">
          <a:xfrm>
            <a:off x="867471" y="3289320"/>
            <a:ext cx="11156518" cy="6999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Порядок приема на обучение по образовательным программам начального общего,   основного общего и среднего общего образования будет действовать до 2032 года</a:t>
            </a:r>
            <a:endParaRPr lang="ru-RU" sz="2000" b="1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9317276" name="Рамка 1879317275"/>
          <p:cNvSpPr/>
          <p:nvPr/>
        </p:nvSpPr>
        <p:spPr bwMode="auto">
          <a:xfrm rot="21597575">
            <a:off x="-1224" y="966094"/>
            <a:ext cx="12190320" cy="1984835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54638156" name="TextBox 954638155"/>
          <p:cNvSpPr txBox="1"/>
          <p:nvPr/>
        </p:nvSpPr>
        <p:spPr bwMode="auto">
          <a:xfrm>
            <a:off x="193914" y="1268976"/>
            <a:ext cx="11807597" cy="9147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Приказом Минпросвещения РФ от 14.01.2026  № 7 внесены изменения в пункт 3 приказа Минпросвещения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26542861" name="TextBox 726542860"/>
          <p:cNvSpPr txBox="1"/>
          <p:nvPr/>
        </p:nvSpPr>
        <p:spPr bwMode="auto">
          <a:xfrm>
            <a:off x="786861" y="2880000"/>
            <a:ext cx="11184698" cy="244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90717051" name="TextBox 290717050"/>
          <p:cNvSpPr txBox="1"/>
          <p:nvPr/>
        </p:nvSpPr>
        <p:spPr bwMode="auto">
          <a:xfrm>
            <a:off x="9841699" y="2214498"/>
            <a:ext cx="2127338" cy="42098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400" b="1" strike="noStrike" spc="0">
                <a:solidFill>
                  <a:schemeClr val="accent1"/>
                </a:solidFill>
                <a:latin typeface="Calibri Light"/>
              </a:rPr>
              <a:t>с 23.02.2026</a:t>
            </a:r>
            <a:endParaRPr lang="ru-RU" sz="3200" b="0" strike="noStrike" spc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2865845" name="Прямоугольник 48"/>
          <p:cNvSpPr/>
          <p:nvPr/>
        </p:nvSpPr>
        <p:spPr bwMode="auto">
          <a:xfrm>
            <a:off x="0" y="180000"/>
            <a:ext cx="12198240" cy="781837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012032147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600" b="1" i="0" u="none" strike="noStrike" cap="none" spc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О перечне электронных ресурсов и учебных изданий по тематике ВПР</a:t>
            </a:r>
            <a:endParaRPr lang="ru-RU" sz="22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2703819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63296579" name="Прямоугольник 51"/>
          <p:cNvSpPr/>
          <p:nvPr/>
        </p:nvSpPr>
        <p:spPr bwMode="auto">
          <a:xfrm>
            <a:off x="482761" y="3291359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026620097" name="Прямоугольник 52"/>
          <p:cNvSpPr/>
          <p:nvPr/>
        </p:nvSpPr>
        <p:spPr bwMode="auto">
          <a:xfrm>
            <a:off x="867471" y="3289320"/>
            <a:ext cx="11155078" cy="3951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strike="noStrike" spc="0">
                <a:solidFill>
                  <a:srgbClr val="000000"/>
                </a:solidFill>
                <a:latin typeface="Arial"/>
              </a:rPr>
              <a:t> Перечень электронных образовательных ресурсов - 57</a:t>
            </a:r>
          </a:p>
        </p:txBody>
      </p:sp>
      <p:sp>
        <p:nvSpPr>
          <p:cNvPr id="469231734" name="Рамка 469231733"/>
          <p:cNvSpPr/>
          <p:nvPr/>
        </p:nvSpPr>
        <p:spPr bwMode="auto">
          <a:xfrm rot="21597575">
            <a:off x="-1436" y="966094"/>
            <a:ext cx="12190320" cy="1377780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48433707" name="TextBox 848433706"/>
          <p:cNvSpPr txBox="1"/>
          <p:nvPr/>
        </p:nvSpPr>
        <p:spPr bwMode="auto">
          <a:xfrm>
            <a:off x="169042" y="1128903"/>
            <a:ext cx="11798237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Письмо  ФГБУ «ФИОКО» от 11.02.2026 № 02-26/146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715673794" name="TextBox 1715673793"/>
          <p:cNvSpPr txBox="1"/>
          <p:nvPr/>
        </p:nvSpPr>
        <p:spPr bwMode="auto">
          <a:xfrm>
            <a:off x="786861" y="2880000"/>
            <a:ext cx="11184698" cy="244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30580949" name="TextBox 530580948"/>
          <p:cNvSpPr txBox="1"/>
          <p:nvPr/>
        </p:nvSpPr>
        <p:spPr bwMode="auto">
          <a:xfrm>
            <a:off x="224753" y="1607520"/>
            <a:ext cx="9472889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en-US" sz="1800" b="0" i="0" u="sng" strike="noStrike" cap="none" spc="0">
                <a:latin typeface="Arial"/>
                <a:ea typeface="Arial"/>
                <a:cs typeface="Arial"/>
                <a:hlinkClick r:id="rId3" tooltip="https://obrnadzor.tatarstan.ru/departament-informiruet.htm?pub_id=4922526"/>
              </a:rPr>
              <a:t>https://obrnadzor.tatarstan.ru/departament-informiruet.htm?pub_id=4922526</a:t>
            </a:r>
            <a:r>
              <a:rPr sz="1800"/>
              <a:t> </a:t>
            </a:r>
          </a:p>
        </p:txBody>
      </p:sp>
      <p:sp>
        <p:nvSpPr>
          <p:cNvPr id="908904274" name="Прямоугольник 51"/>
          <p:cNvSpPr/>
          <p:nvPr/>
        </p:nvSpPr>
        <p:spPr bwMode="auto">
          <a:xfrm>
            <a:off x="476281" y="4486654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30396697" name="Прямоугольник 52"/>
          <p:cNvSpPr/>
          <p:nvPr/>
        </p:nvSpPr>
        <p:spPr bwMode="auto">
          <a:xfrm>
            <a:off x="860991" y="4484613"/>
            <a:ext cx="11161558" cy="3951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strike="noStrike" spc="0">
                <a:solidFill>
                  <a:srgbClr val="000000"/>
                </a:solidFill>
                <a:latin typeface="Arial"/>
              </a:rPr>
              <a:t> Перечень учебных изданий - 199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1090031" name="Прямоугольник 48"/>
          <p:cNvSpPr/>
          <p:nvPr/>
        </p:nvSpPr>
        <p:spPr bwMode="auto">
          <a:xfrm>
            <a:off x="0" y="180000"/>
            <a:ext cx="12198240" cy="781837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42364625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800" b="1" i="0" u="none" strike="noStrike" cap="none" spc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О внесении изменений в ФООП</a:t>
            </a:r>
            <a:endParaRPr lang="ru-RU" sz="26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0754640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4948075" name="Прямоугольник 51"/>
          <p:cNvSpPr/>
          <p:nvPr/>
        </p:nvSpPr>
        <p:spPr bwMode="auto">
          <a:xfrm>
            <a:off x="332151" y="2700000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187164745" name="Прямоугольник 52"/>
          <p:cNvSpPr/>
          <p:nvPr/>
        </p:nvSpPr>
        <p:spPr bwMode="auto">
          <a:xfrm>
            <a:off x="848595" y="2700000"/>
            <a:ext cx="11166598" cy="6999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defRPr/>
            </a:pPr>
            <a:r>
              <a:rPr lang="ru-RU" sz="2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Исключено понятие «Предметная область»</a:t>
            </a:r>
          </a:p>
          <a:p>
            <a:pPr>
              <a:defRPr/>
            </a:pPr>
            <a:endParaRPr sz="20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13120506" name="Рамка 2113120505"/>
          <p:cNvSpPr/>
          <p:nvPr/>
        </p:nvSpPr>
        <p:spPr bwMode="auto">
          <a:xfrm rot="21597575">
            <a:off x="-1401" y="966094"/>
            <a:ext cx="12190320" cy="1480343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40504264" name="TextBox 2140504263"/>
          <p:cNvSpPr txBox="1"/>
          <p:nvPr/>
        </p:nvSpPr>
        <p:spPr bwMode="auto">
          <a:xfrm>
            <a:off x="193914" y="1268976"/>
            <a:ext cx="11821277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Приказ Минпросвещения РФ от 10.11.2025 № 808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50512395" name="TextBox 550512394"/>
          <p:cNvSpPr txBox="1"/>
          <p:nvPr/>
        </p:nvSpPr>
        <p:spPr bwMode="auto">
          <a:xfrm>
            <a:off x="226559" y="1775609"/>
            <a:ext cx="10066450" cy="5185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en-US" sz="1800" b="0" i="0" u="sng" strike="noStrike" cap="none" spc="0">
                <a:latin typeface="Arial"/>
                <a:ea typeface="Arial"/>
                <a:cs typeface="Arial"/>
                <a:hlinkClick r:id="rId2" tooltip="https://obrnadzor.tatarstan.ru/departament-informiruet.htm?pub_id=4932226"/>
              </a:rPr>
              <a:t>https://obrnadzor.tatarstan.ru/departament-informiruet.htm?pub_id=4932226</a:t>
            </a:r>
            <a:r>
              <a:rPr sz="1800"/>
              <a:t> </a:t>
            </a:r>
          </a:p>
          <a:p>
            <a:pPr algn="l">
              <a:defRPr/>
            </a:pPr>
            <a:endParaRPr/>
          </a:p>
        </p:txBody>
      </p:sp>
      <p:sp>
        <p:nvSpPr>
          <p:cNvPr id="200827675" name="Прямоугольник 51"/>
          <p:cNvSpPr/>
          <p:nvPr/>
        </p:nvSpPr>
        <p:spPr bwMode="auto">
          <a:xfrm>
            <a:off x="330711" y="3567231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57590358" name="Прямоугольник 52"/>
          <p:cNvSpPr/>
          <p:nvPr/>
        </p:nvSpPr>
        <p:spPr bwMode="auto">
          <a:xfrm>
            <a:off x="836715" y="3567231"/>
            <a:ext cx="11177038" cy="18581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defRPr/>
            </a:pPr>
            <a:r>
              <a:rPr lang="ru-RU" sz="2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Изменено количество часов иностранных языков на уровне основного общего образования</a:t>
            </a:r>
          </a:p>
          <a:p>
            <a:pPr>
              <a:defRPr/>
            </a:pPr>
            <a:r>
              <a:rPr lang="ru-RU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Общее число часов - 408: </a:t>
            </a:r>
          </a:p>
          <a:p>
            <a:pPr>
              <a:defRPr/>
            </a:pPr>
            <a:r>
              <a:rPr lang="ru-RU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5 классе - 68 часов (2 часа в неделю)</a:t>
            </a:r>
          </a:p>
          <a:p>
            <a:pPr>
              <a:defRPr/>
            </a:pPr>
            <a:r>
              <a:rPr lang="ru-RU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6 классе - 68 часов (2 часа в неделю) (в 2026/27 учебном году - 102 часа (3 часа в неделю)</a:t>
            </a:r>
          </a:p>
          <a:p>
            <a:pPr>
              <a:defRPr/>
            </a:pPr>
            <a:r>
              <a:rPr lang="ru-RU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7 классе - 68 часов (2 часа в неделю) (в 2026/27 учебном году - 102 часа (3 часа в неделю)</a:t>
            </a:r>
          </a:p>
          <a:p>
            <a:pPr>
              <a:defRPr/>
            </a:pPr>
            <a:r>
              <a:rPr lang="ru-RU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8 классе - 102 часа (3 часа в неделю)</a:t>
            </a:r>
          </a:p>
          <a:p>
            <a:pPr>
              <a:defRPr/>
            </a:pPr>
            <a:r>
              <a:rPr lang="ru-RU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9 классе - 102 часа (3 часа в неделю)</a:t>
            </a:r>
            <a:endParaRPr sz="16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79443055" name="Прямоугольник 51"/>
          <p:cNvSpPr/>
          <p:nvPr/>
        </p:nvSpPr>
        <p:spPr bwMode="auto">
          <a:xfrm>
            <a:off x="332151" y="5772279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51206442" name="Прямоугольник 52"/>
          <p:cNvSpPr/>
          <p:nvPr/>
        </p:nvSpPr>
        <p:spPr bwMode="auto">
          <a:xfrm>
            <a:off x="848595" y="5772279"/>
            <a:ext cx="11170558" cy="118763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defRPr/>
            </a:pPr>
            <a:r>
              <a:rPr lang="ru-RU" sz="2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Включена ФРП по учебному предмету «Духовно-нравственная культура России»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Изучение ДНКР вводится поэтапно. С 2026/2027 учебного года ДНКР вводится в 5 классе, </a:t>
            </a:r>
          </a:p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 2027/2028 учебного года - в 6, 7 классах</a:t>
            </a:r>
          </a:p>
          <a:p>
            <a:pPr>
              <a:defRPr/>
            </a:pPr>
            <a:endParaRPr sz="20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95527476" name="TextBox 695527475"/>
          <p:cNvSpPr txBox="1"/>
          <p:nvPr/>
        </p:nvSpPr>
        <p:spPr bwMode="auto">
          <a:xfrm>
            <a:off x="9837741" y="1873145"/>
            <a:ext cx="2129137" cy="42098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400" b="1" strike="noStrike" spc="0">
                <a:solidFill>
                  <a:schemeClr val="accent1"/>
                </a:solidFill>
                <a:latin typeface="Calibri Light"/>
              </a:rPr>
              <a:t>с 01.09.2026</a:t>
            </a:r>
            <a:endParaRPr lang="ru-RU" sz="32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9871876" name="TextBox 1449871875"/>
          <p:cNvSpPr txBox="1"/>
          <p:nvPr/>
        </p:nvSpPr>
        <p:spPr bwMode="auto">
          <a:xfrm>
            <a:off x="9836301" y="1354625"/>
            <a:ext cx="2130577" cy="42098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400" b="1" strike="noStrike" spc="0">
                <a:solidFill>
                  <a:schemeClr val="accent1"/>
                </a:solidFill>
                <a:latin typeface="Calibri Light"/>
              </a:rPr>
              <a:t>с 23.02.2026</a:t>
            </a:r>
            <a:endParaRPr lang="ru-RU" sz="3200" b="0" strike="noStrike" spc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1259068" name="Прямоугольник 48"/>
          <p:cNvSpPr/>
          <p:nvPr/>
        </p:nvSpPr>
        <p:spPr bwMode="auto">
          <a:xfrm>
            <a:off x="0" y="180000"/>
            <a:ext cx="12198240" cy="781837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496561701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800" b="1" i="0" u="none" strike="noStrike" cap="none" spc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О внесении изменений в ФООП</a:t>
            </a:r>
            <a:endParaRPr lang="ru-RU" sz="26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5629710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8430387" name="Прямоугольник 51"/>
          <p:cNvSpPr/>
          <p:nvPr/>
        </p:nvSpPr>
        <p:spPr bwMode="auto">
          <a:xfrm>
            <a:off x="310328" y="3092400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502442480" name="Прямоугольник 52"/>
          <p:cNvSpPr/>
          <p:nvPr/>
        </p:nvSpPr>
        <p:spPr bwMode="auto">
          <a:xfrm>
            <a:off x="813731" y="3002099"/>
            <a:ext cx="11174518" cy="16143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соответствии с Приказами № 729 и № 808 к 1 сентября 2026 года</a:t>
            </a:r>
            <a:endParaRPr lang="ru-RU" sz="2000" b="1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общеобразовательные организации должны актуализировать образовательные</a:t>
            </a:r>
            <a:endParaRPr lang="ru-RU" sz="2000" b="1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программы начального общего, основного общего и среднего общего образования</a:t>
            </a:r>
            <a:endParaRPr lang="ru-RU" sz="2000" b="1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1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1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0478795" name="Рамка 940478794"/>
          <p:cNvSpPr/>
          <p:nvPr/>
        </p:nvSpPr>
        <p:spPr bwMode="auto">
          <a:xfrm rot="21597575">
            <a:off x="-1436" y="966094"/>
            <a:ext cx="12190320" cy="1377780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16648720" name="TextBox 416648719"/>
          <p:cNvSpPr txBox="1"/>
          <p:nvPr/>
        </p:nvSpPr>
        <p:spPr bwMode="auto">
          <a:xfrm>
            <a:off x="169042" y="1128903"/>
            <a:ext cx="11973417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Письмо Минпросвещения РФ № 03-320 от 02.03.2026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36389683" name="TextBox 836389682"/>
          <p:cNvSpPr txBox="1"/>
          <p:nvPr/>
        </p:nvSpPr>
        <p:spPr bwMode="auto">
          <a:xfrm>
            <a:off x="786861" y="2880000"/>
            <a:ext cx="11184698" cy="244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8063454" name="TextBox 78063453"/>
          <p:cNvSpPr txBox="1"/>
          <p:nvPr/>
        </p:nvSpPr>
        <p:spPr bwMode="auto">
          <a:xfrm>
            <a:off x="224753" y="1607520"/>
            <a:ext cx="9475049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en-US" sz="1600" b="0" i="0" u="sng" strike="noStrike" cap="none" spc="0">
                <a:latin typeface="Arial"/>
                <a:ea typeface="Arial"/>
                <a:cs typeface="Arial"/>
                <a:hlinkClick r:id="rId2" tooltip="https://obrnadzor.tatarstan.ru/informatsionnie-pisma.htm?pub_id=4947634"/>
              </a:rPr>
              <a:t>https://obrnadzor.tatarstan.ru/informatsionnie-pisma.htm?pub_id=4947634</a:t>
            </a:r>
            <a:r>
              <a:rPr sz="160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0844877" name="Прямоугольник 48"/>
          <p:cNvSpPr/>
          <p:nvPr/>
        </p:nvSpPr>
        <p:spPr bwMode="auto">
          <a:xfrm>
            <a:off x="0" y="180000"/>
            <a:ext cx="12198240" cy="781837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153072231" name="Текст 14"/>
          <p:cNvSpPr/>
          <p:nvPr/>
        </p:nvSpPr>
        <p:spPr bwMode="auto">
          <a:xfrm>
            <a:off x="226559" y="295712"/>
            <a:ext cx="11738880" cy="550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800" b="1" i="0" u="none" strike="noStrike" cap="none" spc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О нормах профессиональной этики педагогических работников</a:t>
            </a:r>
            <a:endParaRPr lang="ru-RU" sz="26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870788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8783784" name="Прямоугольник 51"/>
          <p:cNvSpPr/>
          <p:nvPr/>
        </p:nvSpPr>
        <p:spPr bwMode="auto">
          <a:xfrm>
            <a:off x="310328" y="3092400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027842653" name="Прямоугольник 52"/>
          <p:cNvSpPr/>
          <p:nvPr/>
        </p:nvSpPr>
        <p:spPr bwMode="auto">
          <a:xfrm>
            <a:off x="813731" y="3002099"/>
            <a:ext cx="11171998" cy="13095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strike="noStrike" spc="0">
                <a:solidFill>
                  <a:srgbClr val="000000"/>
                </a:solidFill>
                <a:latin typeface="Arial"/>
              </a:rPr>
              <a:t>Разработано примерное Положение о </a:t>
            </a: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нормах профессиональной этики педагогических работников</a:t>
            </a:r>
            <a:endParaRPr lang="ru-RU" sz="2000" b="1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1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1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4605657" name="Рамка 1444605656"/>
          <p:cNvSpPr/>
          <p:nvPr/>
        </p:nvSpPr>
        <p:spPr bwMode="auto">
          <a:xfrm rot="21597575">
            <a:off x="-1436" y="966094"/>
            <a:ext cx="12190320" cy="1377780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1343937" name="TextBox 171343936"/>
          <p:cNvSpPr txBox="1"/>
          <p:nvPr/>
        </p:nvSpPr>
        <p:spPr bwMode="auto">
          <a:xfrm>
            <a:off x="169041" y="1128902"/>
            <a:ext cx="11973056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Письмо Минпросвещения РФ и Общероссийского Профсоюза Образования от 22.12.2025 № ОК-3775/08/756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70545975" name="TextBox 1370545974"/>
          <p:cNvSpPr txBox="1"/>
          <p:nvPr/>
        </p:nvSpPr>
        <p:spPr bwMode="auto">
          <a:xfrm>
            <a:off x="786861" y="2880000"/>
            <a:ext cx="11184698" cy="244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415125985" name="TextBox 1415125984"/>
          <p:cNvSpPr txBox="1"/>
          <p:nvPr/>
        </p:nvSpPr>
        <p:spPr bwMode="auto">
          <a:xfrm>
            <a:off x="224753" y="1607520"/>
            <a:ext cx="9472529" cy="4880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en-US" sz="1600" b="0" i="0" u="sng" strike="noStrike" cap="none" spc="0">
                <a:latin typeface="Arial"/>
                <a:ea typeface="Arial"/>
                <a:cs typeface="Arial"/>
                <a:hlinkClick r:id="rId2" tooltip="https://obrnadzor.tatarstan.ru/informatsionnie-pisma.htm?pub_id=4883649"/>
              </a:rPr>
              <a:t>https://obrnadzor.tatarstan.ru/informatsionnie-pisma.htm?pub_id=4883649</a:t>
            </a:r>
            <a:r>
              <a:rPr/>
              <a:t> </a:t>
            </a:r>
          </a:p>
          <a:p>
            <a:pPr algn="l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0779572" name="Прямоугольник 48"/>
          <p:cNvSpPr/>
          <p:nvPr/>
        </p:nvSpPr>
        <p:spPr bwMode="auto">
          <a:xfrm>
            <a:off x="0" y="179999"/>
            <a:ext cx="12198240" cy="1123449"/>
          </a:xfrm>
          <a:prstGeom prst="rect">
            <a:avLst/>
          </a:prstGeom>
          <a:solidFill>
            <a:srgbClr val="3B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553711394" name="Текст 14"/>
          <p:cNvSpPr/>
          <p:nvPr/>
        </p:nvSpPr>
        <p:spPr bwMode="auto">
          <a:xfrm>
            <a:off x="226559" y="295712"/>
            <a:ext cx="11738880" cy="8715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90000"/>
              </a:lnSpc>
              <a:tabLst>
                <a:tab pos="0" algn="l"/>
              </a:tabLst>
              <a:defRPr/>
            </a:pPr>
            <a:r>
              <a:rPr lang="ru-RU" sz="2800" b="1" i="0" u="none" strike="noStrike" cap="none" spc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О комиссии по урегулированию споров между участниками образовательных отношений</a:t>
            </a:r>
            <a:endParaRPr lang="ru-RU" sz="2600" b="0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343330" name="Прямоугольник 50"/>
          <p:cNvSpPr/>
          <p:nvPr/>
        </p:nvSpPr>
        <p:spPr bwMode="auto">
          <a:xfrm>
            <a:off x="2299680" y="3093120"/>
            <a:ext cx="322199" cy="39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17018252" name="Прямоугольник 51"/>
          <p:cNvSpPr/>
          <p:nvPr/>
        </p:nvSpPr>
        <p:spPr bwMode="auto">
          <a:xfrm>
            <a:off x="310328" y="3092400"/>
            <a:ext cx="357840" cy="393120"/>
          </a:xfrm>
          <a:prstGeom prst="rect">
            <a:avLst/>
          </a:prstGeom>
          <a:solidFill>
            <a:srgbClr val="49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26540701" name="Прямоугольник 52"/>
          <p:cNvSpPr/>
          <p:nvPr/>
        </p:nvSpPr>
        <p:spPr bwMode="auto">
          <a:xfrm>
            <a:off x="813731" y="3002099"/>
            <a:ext cx="11173078" cy="13095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000" b="1" strike="noStrike" spc="0">
                <a:solidFill>
                  <a:srgbClr val="000000"/>
                </a:solidFill>
                <a:latin typeface="Arial"/>
              </a:rPr>
              <a:t>Разработано примерное Положение </a:t>
            </a:r>
            <a:r>
              <a:rPr lang="ru-RU" sz="20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 комиссии по урегулированию споров между участниками образовательных отношений</a:t>
            </a:r>
            <a:endParaRPr lang="ru-RU" sz="2000" b="1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1" strike="noStrike" spc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endParaRPr lang="ru-RU" sz="2000" b="1" strike="noStrike" spc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6037332" name="Рамка 1016037331"/>
          <p:cNvSpPr/>
          <p:nvPr/>
        </p:nvSpPr>
        <p:spPr bwMode="auto">
          <a:xfrm rot="21597575">
            <a:off x="-2399" y="1307706"/>
            <a:ext cx="12190320" cy="1377780"/>
          </a:xfrm>
          <a:prstGeom prst="frame">
            <a:avLst>
              <a:gd name="adj1" fmla="val 3041"/>
            </a:avLst>
          </a:prstGeom>
          <a:solidFill>
            <a:schemeClr val="accent1"/>
          </a:solidFill>
          <a:ln w="0">
            <a:solidFill>
              <a:srgbClr val="25535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14243925" name="TextBox 1914243924"/>
          <p:cNvSpPr txBox="1"/>
          <p:nvPr/>
        </p:nvSpPr>
        <p:spPr bwMode="auto">
          <a:xfrm>
            <a:off x="214740" y="1607519"/>
            <a:ext cx="11973055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Письмо Минпросвещения РФ и Общероссийского Профсоюза Образования от 22.12.2025 № ОК-3774/08/756</a:t>
            </a:r>
            <a:endParaRPr lang="en-US"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925772769" name="TextBox 1925772768"/>
          <p:cNvSpPr txBox="1"/>
          <p:nvPr/>
        </p:nvSpPr>
        <p:spPr bwMode="auto">
          <a:xfrm>
            <a:off x="786861" y="2880000"/>
            <a:ext cx="11184698" cy="244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61819140" name="TextBox 761819139"/>
          <p:cNvSpPr txBox="1"/>
          <p:nvPr/>
        </p:nvSpPr>
        <p:spPr bwMode="auto">
          <a:xfrm>
            <a:off x="281245" y="2186491"/>
            <a:ext cx="9226753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600"/>
              <a:t>https://obrnadzor.tatarstan.ru/informatsionnie-pisma.htm?pub_id=4884141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Клиника ветеринар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9A6A6"/>
      </a:accent1>
      <a:accent2>
        <a:srgbClr val="9CD9D9"/>
      </a:accent2>
      <a:accent3>
        <a:srgbClr val="36BFB1"/>
      </a:accent3>
      <a:accent4>
        <a:srgbClr val="8C4E2A"/>
      </a:accent4>
      <a:accent5>
        <a:srgbClr val="F2A285"/>
      </a:accent5>
      <a:accent6>
        <a:srgbClr val="4C1A08"/>
      </a:accent6>
      <a:hlink>
        <a:srgbClr val="3C8A88"/>
      </a:hlink>
      <a:folHlink>
        <a:srgbClr val="3412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Клиника ветеринар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9A6A6"/>
      </a:accent1>
      <a:accent2>
        <a:srgbClr val="9CD9D9"/>
      </a:accent2>
      <a:accent3>
        <a:srgbClr val="36BFB1"/>
      </a:accent3>
      <a:accent4>
        <a:srgbClr val="8C4E2A"/>
      </a:accent4>
      <a:accent5>
        <a:srgbClr val="F2A285"/>
      </a:accent5>
      <a:accent6>
        <a:srgbClr val="4C1A08"/>
      </a:accent6>
      <a:hlink>
        <a:srgbClr val="3C8A88"/>
      </a:hlink>
      <a:folHlink>
        <a:srgbClr val="3412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Клиника ветеринар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9A6A6"/>
      </a:accent1>
      <a:accent2>
        <a:srgbClr val="9CD9D9"/>
      </a:accent2>
      <a:accent3>
        <a:srgbClr val="36BFB1"/>
      </a:accent3>
      <a:accent4>
        <a:srgbClr val="8C4E2A"/>
      </a:accent4>
      <a:accent5>
        <a:srgbClr val="F2A285"/>
      </a:accent5>
      <a:accent6>
        <a:srgbClr val="4C1A08"/>
      </a:accent6>
      <a:hlink>
        <a:srgbClr val="3C8A88"/>
      </a:hlink>
      <a:folHlink>
        <a:srgbClr val="3412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Клиника ветеринар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9A6A6"/>
      </a:accent1>
      <a:accent2>
        <a:srgbClr val="9CD9D9"/>
      </a:accent2>
      <a:accent3>
        <a:srgbClr val="36BFB1"/>
      </a:accent3>
      <a:accent4>
        <a:srgbClr val="8C4E2A"/>
      </a:accent4>
      <a:accent5>
        <a:srgbClr val="F2A285"/>
      </a:accent5>
      <a:accent6>
        <a:srgbClr val="4C1A08"/>
      </a:accent6>
      <a:hlink>
        <a:srgbClr val="3C8A88"/>
      </a:hlink>
      <a:folHlink>
        <a:srgbClr val="341206"/>
      </a:folHlink>
    </a:clrScheme>
    <a:fontScheme name="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1399</Words>
  <Application>Microsoft Office PowerPoint</Application>
  <DocSecurity>0</DocSecurity>
  <PresentationFormat>Широкоэкранный</PresentationFormat>
  <Paragraphs>176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Arial</vt:lpstr>
      <vt:lpstr>Calibri</vt:lpstr>
      <vt:lpstr>Calibri Light</vt:lpstr>
      <vt:lpstr>DejaVu Sans</vt:lpstr>
      <vt:lpstr>Roboto</vt:lpstr>
      <vt:lpstr>Symbol</vt:lpstr>
      <vt:lpstr>Tahoma</vt:lpstr>
      <vt:lpstr>Times New Roman</vt:lpstr>
      <vt:lpstr>Wingdings</vt:lpstr>
      <vt:lpstr>Тема Office</vt:lpstr>
      <vt:lpstr>Тема Office</vt:lpstr>
      <vt:lpstr>Тема Office</vt:lpstr>
      <vt:lpstr>Обзор основных изменений законодательства в сфере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Индикаторы риска нарушения требований в сфере образования</vt:lpstr>
      <vt:lpstr>Презентация PowerPoint</vt:lpstr>
      <vt:lpstr>Индикаторы риска </vt:lpstr>
      <vt:lpstr>Индикаторы риска </vt:lpstr>
      <vt:lpstr>Презентация PowerPoint</vt:lpstr>
      <vt:lpstr>Презентация PowerPoint</vt:lpstr>
      <vt:lpstr>        СПАСИБО ЗА ВНИМАНИЕ!  ИГЪТИБАРЫГЫЗ ӨЧЕН РӘХМӘТ!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Юрий Козырев</dc:creator>
  <cp:keywords/>
  <dc:description/>
  <cp:lastModifiedBy>Пользователь Windows</cp:lastModifiedBy>
  <cp:revision>93</cp:revision>
  <cp:lastPrinted>2026-03-18T15:29:18Z</cp:lastPrinted>
  <dcterms:created xsi:type="dcterms:W3CDTF">2020-07-30T16:59:12Z</dcterms:created>
  <dcterms:modified xsi:type="dcterms:W3CDTF">2026-03-26T06:11:23Z</dcterms:modified>
  <cp:category/>
  <dc:identifier/>
  <cp:contentStatus/>
  <dc:language>ru-RU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10</vt:i4>
  </property>
</Properties>
</file>